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4610"/>
  </p:normalViewPr>
  <p:slideViewPr>
    <p:cSldViewPr snapToGrid="0" snapToObjects="1">
      <p:cViewPr>
        <p:scale>
          <a:sx n="60" d="100"/>
          <a:sy n="60" d="100"/>
        </p:scale>
        <p:origin x="77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274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Text 1"/>
          <p:cNvSpPr/>
          <p:nvPr/>
        </p:nvSpPr>
        <p:spPr>
          <a:xfrm>
            <a:off x="8148399" y="813078"/>
            <a:ext cx="5648801" cy="1666399"/>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U.S Mortgage Corporation </a:t>
            </a:r>
            <a:endParaRPr lang="en-US" sz="5249" dirty="0"/>
          </a:p>
        </p:txBody>
      </p:sp>
      <p:sp>
        <p:nvSpPr>
          <p:cNvPr id="5" name="Shape 2"/>
          <p:cNvSpPr/>
          <p:nvPr/>
        </p:nvSpPr>
        <p:spPr>
          <a:xfrm>
            <a:off x="8148399" y="2812733"/>
            <a:ext cx="5648801" cy="1010722"/>
          </a:xfrm>
          <a:prstGeom prst="roundRect">
            <a:avLst>
              <a:gd name="adj" fmla="val 9893"/>
            </a:avLst>
          </a:prstGeom>
          <a:solidFill>
            <a:srgbClr val="5E98F1"/>
          </a:solidFill>
          <a:ln/>
        </p:spPr>
      </p:sp>
      <p:pic>
        <p:nvPicPr>
          <p:cNvPr id="6" name="Image 1" descr="preencoded.png"/>
          <p:cNvPicPr>
            <a:picLocks noChangeAspect="1"/>
          </p:cNvPicPr>
          <p:nvPr/>
        </p:nvPicPr>
        <p:blipFill>
          <a:blip r:embed="rId4"/>
          <a:stretch>
            <a:fillRect/>
          </a:stretch>
        </p:blipFill>
        <p:spPr>
          <a:xfrm>
            <a:off x="8370570" y="3160395"/>
            <a:ext cx="347186" cy="277654"/>
          </a:xfrm>
          <a:prstGeom prst="rect">
            <a:avLst/>
          </a:prstGeom>
        </p:spPr>
      </p:pic>
      <p:sp>
        <p:nvSpPr>
          <p:cNvPr id="7" name="Text 3"/>
          <p:cNvSpPr/>
          <p:nvPr/>
        </p:nvSpPr>
        <p:spPr>
          <a:xfrm>
            <a:off x="8939927" y="3068122"/>
            <a:ext cx="4635103" cy="444341"/>
          </a:xfrm>
          <a:prstGeom prst="rect">
            <a:avLst/>
          </a:prstGeom>
          <a:noFill/>
          <a:ln/>
        </p:spPr>
        <p:txBody>
          <a:bodyPr wrap="none" rtlCol="0" anchor="t"/>
          <a:lstStyle/>
          <a:p>
            <a:pPr marL="0" indent="0">
              <a:lnSpc>
                <a:spcPts val="3499"/>
              </a:lnSpc>
              <a:buNone/>
            </a:pPr>
            <a:r>
              <a:rPr lang="en-US" sz="2187" dirty="0">
                <a:solidFill>
                  <a:srgbClr val="000000"/>
                </a:solidFill>
                <a:latin typeface="Eudoxus Sans" pitchFamily="34" charset="0"/>
                <a:ea typeface="Eudoxus Sans" pitchFamily="34" charset="-122"/>
                <a:cs typeface="Eudoxus Sans" pitchFamily="34" charset="-120"/>
              </a:rPr>
              <a:t>Data Analytics Project</a:t>
            </a:r>
            <a:endParaRPr lang="en-US" sz="2187" dirty="0"/>
          </a:p>
        </p:txBody>
      </p:sp>
      <p:sp>
        <p:nvSpPr>
          <p:cNvPr id="8" name="Text 4"/>
          <p:cNvSpPr/>
          <p:nvPr/>
        </p:nvSpPr>
        <p:spPr>
          <a:xfrm>
            <a:off x="8148399" y="4073366"/>
            <a:ext cx="56488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 </a:t>
            </a:r>
            <a:r>
              <a:rPr lang="en-US" sz="1750" u="sng" dirty="0">
                <a:solidFill>
                  <a:srgbClr val="272525"/>
                </a:solidFill>
                <a:latin typeface="Eudoxus Sans" pitchFamily="34" charset="0"/>
                <a:ea typeface="Eudoxus Sans" pitchFamily="34" charset="-122"/>
                <a:cs typeface="Eudoxus Sans" pitchFamily="34" charset="-120"/>
              </a:rPr>
              <a:t>Uncovering Insights for Mortgage Trends</a:t>
            </a:r>
            <a:endParaRPr lang="en-US" sz="1750" dirty="0"/>
          </a:p>
        </p:txBody>
      </p:sp>
      <p:sp>
        <p:nvSpPr>
          <p:cNvPr id="9" name="Text 5"/>
          <p:cNvSpPr/>
          <p:nvPr/>
        </p:nvSpPr>
        <p:spPr>
          <a:xfrm>
            <a:off x="8148399" y="4678680"/>
            <a:ext cx="5648801" cy="2132409"/>
          </a:xfrm>
          <a:prstGeom prst="rect">
            <a:avLst/>
          </a:prstGeom>
          <a:noFill/>
          <a:ln/>
        </p:spPr>
        <p:txBody>
          <a:bodyPr wrap="square" rtlCol="0" anchor="t"/>
          <a:lstStyle/>
          <a:p>
            <a:pPr marL="0" indent="0">
              <a:lnSpc>
                <a:spcPts val="2799"/>
              </a:lnSpc>
              <a:buNone/>
            </a:pPr>
            <a:r>
              <a:rPr lang="en-US" sz="1750" dirty="0">
                <a:solidFill>
                  <a:srgbClr val="000000"/>
                </a:solidFill>
                <a:latin typeface="Eudoxus Sans" pitchFamily="34" charset="0"/>
                <a:ea typeface="Eudoxus Sans" pitchFamily="34" charset="-122"/>
                <a:cs typeface="Eudoxus Sans" pitchFamily="34" charset="-120"/>
              </a:rPr>
              <a:t>The primary objective of the U.S. Mortgage Corporation Data Analytics Project is to leverage data-driven insights and analytics to improve operational efficiency, risk management, customer satisfaction, and decision-making within the corporation's mortgage operations</a:t>
            </a:r>
            <a:endParaRPr lang="en-US" sz="1750" dirty="0"/>
          </a:p>
        </p:txBody>
      </p:sp>
      <p:sp>
        <p:nvSpPr>
          <p:cNvPr id="10" name="Text 6"/>
          <p:cNvSpPr/>
          <p:nvPr/>
        </p:nvSpPr>
        <p:spPr>
          <a:xfrm>
            <a:off x="8148399" y="7061002"/>
            <a:ext cx="5648801" cy="355402"/>
          </a:xfrm>
          <a:prstGeom prst="rect">
            <a:avLst/>
          </a:prstGeom>
          <a:noFill/>
          <a:ln/>
        </p:spPr>
        <p:txBody>
          <a:bodyPr wrap="none" rtlCol="0" anchor="t"/>
          <a:lstStyle/>
          <a:p>
            <a:pPr marL="0" indent="0">
              <a:lnSpc>
                <a:spcPts val="2799"/>
              </a:lnSpc>
              <a:buNone/>
            </a:pPr>
            <a:r>
              <a:rPr lang="en-US" sz="1750" b="1" i="1" dirty="0">
                <a:solidFill>
                  <a:srgbClr val="272525"/>
                </a:solidFill>
                <a:latin typeface="Eudoxus Sans" pitchFamily="34" charset="0"/>
                <a:ea typeface="Eudoxus Sans" pitchFamily="34" charset="-122"/>
                <a:cs typeface="Eudoxus Sans" pitchFamily="34" charset="-120"/>
              </a:rPr>
              <a:t>  Name : Yogesh Talaskar</a:t>
            </a:r>
            <a:endParaRPr lang="en-US" sz="1750" dirty="0"/>
          </a:p>
        </p:txBody>
      </p:sp>
      <p:pic>
        <p:nvPicPr>
          <p:cNvPr id="11" name="Image 2" descr="preencoded.png"/>
          <p:cNvPicPr>
            <a:picLocks noChangeAspect="1"/>
          </p:cNvPicPr>
          <p:nvPr/>
        </p:nvPicPr>
        <p:blipFill>
          <a:blip r:embed="rId5"/>
          <a:stretch>
            <a:fillRect/>
          </a:stretch>
        </p:blipFill>
        <p:spPr>
          <a:xfrm>
            <a:off x="0" y="91877"/>
            <a:ext cx="7467600" cy="80503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372533" y="321733"/>
            <a:ext cx="14037734" cy="1115537"/>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4440172" y="746046"/>
            <a:ext cx="448032" cy="358378"/>
          </a:xfrm>
          <a:prstGeom prst="rect">
            <a:avLst/>
          </a:prstGeom>
        </p:spPr>
      </p:pic>
      <p:sp>
        <p:nvSpPr>
          <p:cNvPr id="6" name="Text 2"/>
          <p:cNvSpPr/>
          <p:nvPr/>
        </p:nvSpPr>
        <p:spPr>
          <a:xfrm>
            <a:off x="5298876" y="678881"/>
            <a:ext cx="2867501" cy="448032"/>
          </a:xfrm>
          <a:prstGeom prst="rect">
            <a:avLst/>
          </a:prstGeom>
          <a:noFill/>
          <a:ln/>
        </p:spPr>
        <p:txBody>
          <a:bodyPr wrap="none" rtlCol="0" anchor="t"/>
          <a:lstStyle/>
          <a:p>
            <a:pPr marL="0" indent="0">
              <a:lnSpc>
                <a:spcPts val="3528"/>
              </a:lnSpc>
              <a:buNone/>
            </a:pPr>
            <a:r>
              <a:rPr lang="en-US" sz="4000" b="1" dirty="0">
                <a:solidFill>
                  <a:srgbClr val="000000"/>
                </a:solidFill>
                <a:latin typeface="p22-mackinac-pro" pitchFamily="34" charset="0"/>
                <a:ea typeface="p22-mackinac-pro" pitchFamily="34" charset="-122"/>
                <a:cs typeface="p22-mackinac-pro" pitchFamily="34" charset="-120"/>
              </a:rPr>
              <a:t>Find &amp; Replace</a:t>
            </a:r>
            <a:endParaRPr lang="en-US" sz="4000" dirty="0"/>
          </a:p>
        </p:txBody>
      </p:sp>
      <p:sp>
        <p:nvSpPr>
          <p:cNvPr id="7" name="Text 3"/>
          <p:cNvSpPr/>
          <p:nvPr/>
        </p:nvSpPr>
        <p:spPr>
          <a:xfrm>
            <a:off x="575733" y="1635085"/>
            <a:ext cx="13682134" cy="573405"/>
          </a:xfrm>
          <a:prstGeom prst="rect">
            <a:avLst/>
          </a:prstGeom>
          <a:noFill/>
          <a:ln/>
        </p:spPr>
        <p:txBody>
          <a:bodyPr wrap="square" rtlCol="0" anchor="t"/>
          <a:lstStyle/>
          <a:p>
            <a:pPr marL="0" indent="0">
              <a:lnSpc>
                <a:spcPts val="2258"/>
              </a:lnSpc>
              <a:buNone/>
            </a:pPr>
            <a:r>
              <a:rPr lang="en-US" sz="2400" dirty="0">
                <a:solidFill>
                  <a:srgbClr val="272525"/>
                </a:solidFill>
                <a:latin typeface="Eudoxus Sans" pitchFamily="34" charset="0"/>
                <a:ea typeface="Eudoxus Sans" pitchFamily="34" charset="-122"/>
                <a:cs typeface="Eudoxus Sans" pitchFamily="34" charset="-120"/>
              </a:rPr>
              <a:t>Find and Replace is a function in Microsoft Excel that allows you to search for and replace text. I used “Y” as “Approved” &amp; “N” as “Under Review”</a:t>
            </a:r>
            <a:endParaRPr lang="en-US" sz="2400" dirty="0"/>
          </a:p>
        </p:txBody>
      </p:sp>
      <p:pic>
        <p:nvPicPr>
          <p:cNvPr id="8" name="Image 2" descr="preencoded.png"/>
          <p:cNvPicPr>
            <a:picLocks noChangeAspect="1"/>
          </p:cNvPicPr>
          <p:nvPr/>
        </p:nvPicPr>
        <p:blipFill>
          <a:blip r:embed="rId5"/>
          <a:stretch>
            <a:fillRect/>
          </a:stretch>
        </p:blipFill>
        <p:spPr>
          <a:xfrm>
            <a:off x="2912534" y="2410062"/>
            <a:ext cx="8195732" cy="55835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4630400" cy="8229600"/>
          </a:xfrm>
          <a:prstGeom prst="rect">
            <a:avLst/>
          </a:prstGeom>
          <a:ln>
            <a:noFill/>
          </a:ln>
          <a:effectLst>
            <a:softEdge rad="112500"/>
          </a:effectLst>
        </p:spPr>
      </p:pic>
      <p:sp>
        <p:nvSpPr>
          <p:cNvPr id="4" name="Shape 1"/>
          <p:cNvSpPr/>
          <p:nvPr/>
        </p:nvSpPr>
        <p:spPr>
          <a:xfrm>
            <a:off x="583565" y="594386"/>
            <a:ext cx="13775902" cy="1027390"/>
          </a:xfrm>
          <a:prstGeom prst="roundRect">
            <a:avLst>
              <a:gd name="adj" fmla="val 9732"/>
            </a:avLst>
          </a:prstGeom>
          <a:solidFill>
            <a:srgbClr val="D8AFF8"/>
          </a:solidFill>
          <a:ln/>
        </p:spPr>
      </p:sp>
      <p:pic>
        <p:nvPicPr>
          <p:cNvPr id="5" name="Image 1" descr="preencoded.png"/>
          <p:cNvPicPr>
            <a:picLocks noChangeAspect="1"/>
          </p:cNvPicPr>
          <p:nvPr/>
        </p:nvPicPr>
        <p:blipFill>
          <a:blip r:embed="rId4"/>
          <a:stretch>
            <a:fillRect/>
          </a:stretch>
        </p:blipFill>
        <p:spPr>
          <a:xfrm>
            <a:off x="2876497" y="789938"/>
            <a:ext cx="416600" cy="333256"/>
          </a:xfrm>
          <a:prstGeom prst="rect">
            <a:avLst/>
          </a:prstGeom>
        </p:spPr>
      </p:pic>
      <p:sp>
        <p:nvSpPr>
          <p:cNvPr id="6" name="Text 2"/>
          <p:cNvSpPr/>
          <p:nvPr/>
        </p:nvSpPr>
        <p:spPr>
          <a:xfrm>
            <a:off x="3440800" y="789938"/>
            <a:ext cx="9817999" cy="416481"/>
          </a:xfrm>
          <a:prstGeom prst="rect">
            <a:avLst/>
          </a:prstGeom>
          <a:noFill/>
          <a:ln/>
        </p:spPr>
        <p:txBody>
          <a:bodyPr wrap="none" rtlCol="0" anchor="t"/>
          <a:lstStyle/>
          <a:p>
            <a:pPr marL="0" indent="0">
              <a:lnSpc>
                <a:spcPts val="3281"/>
              </a:lnSpc>
              <a:buNone/>
            </a:pPr>
            <a:r>
              <a:rPr lang="en-US" sz="3600" b="1" dirty="0">
                <a:solidFill>
                  <a:srgbClr val="000000"/>
                </a:solidFill>
                <a:latin typeface="p22-mackinac-pro" pitchFamily="34" charset="0"/>
                <a:ea typeface="p22-mackinac-pro" pitchFamily="34" charset="-122"/>
                <a:cs typeface="p22-mackinac-pro" pitchFamily="34" charset="-120"/>
              </a:rPr>
              <a:t>Mastering SQL Data Cleaning and Transformation</a:t>
            </a:r>
            <a:endParaRPr lang="en-US" sz="3600" dirty="0"/>
          </a:p>
        </p:txBody>
      </p:sp>
      <p:sp>
        <p:nvSpPr>
          <p:cNvPr id="7" name="Text 3"/>
          <p:cNvSpPr/>
          <p:nvPr/>
        </p:nvSpPr>
        <p:spPr>
          <a:xfrm>
            <a:off x="583564" y="1946434"/>
            <a:ext cx="14046835" cy="1066205"/>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In a U.S. Mortgage Corporation project, SQL is crucial for querying and analyzing large datasets containing borrower information, loan details, and financial metrics, facilitating efficient data extraction and insights generation essential for informed decision-making and risk assessment.</a:t>
            </a:r>
            <a:endParaRPr lang="en-US" sz="2400" dirty="0"/>
          </a:p>
        </p:txBody>
      </p:sp>
      <p:pic>
        <p:nvPicPr>
          <p:cNvPr id="8" name="Image 2" descr="preencoded.png"/>
          <p:cNvPicPr>
            <a:picLocks noChangeAspect="1"/>
          </p:cNvPicPr>
          <p:nvPr/>
        </p:nvPicPr>
        <p:blipFill>
          <a:blip r:embed="rId5"/>
          <a:stretch>
            <a:fillRect/>
          </a:stretch>
        </p:blipFill>
        <p:spPr>
          <a:xfrm>
            <a:off x="3020125" y="3262551"/>
            <a:ext cx="8138941" cy="47469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1243574" y="449977"/>
            <a:ext cx="12828025" cy="1166336"/>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4546163" y="786210"/>
            <a:ext cx="555427" cy="444341"/>
          </a:xfrm>
          <a:prstGeom prst="rect">
            <a:avLst/>
          </a:prstGeom>
        </p:spPr>
      </p:pic>
      <p:sp>
        <p:nvSpPr>
          <p:cNvPr id="6" name="Text 2"/>
          <p:cNvSpPr/>
          <p:nvPr/>
        </p:nvSpPr>
        <p:spPr>
          <a:xfrm>
            <a:off x="5624727" y="655981"/>
            <a:ext cx="4574903" cy="555427"/>
          </a:xfrm>
          <a:prstGeom prst="rect">
            <a:avLst/>
          </a:prstGeom>
          <a:noFill/>
          <a:ln/>
        </p:spPr>
        <p:txBody>
          <a:bodyPr wrap="none" rtlCol="0" anchor="t"/>
          <a:lstStyle/>
          <a:p>
            <a:pPr marL="0" indent="0">
              <a:lnSpc>
                <a:spcPts val="4374"/>
              </a:lnSpc>
              <a:buNone/>
            </a:pPr>
            <a:r>
              <a:rPr lang="en-US" sz="4000" b="1" dirty="0">
                <a:solidFill>
                  <a:srgbClr val="000000"/>
                </a:solidFill>
                <a:latin typeface="p22-mackinac-pro" pitchFamily="34" charset="0"/>
                <a:ea typeface="p22-mackinac-pro" pitchFamily="34" charset="-122"/>
                <a:cs typeface="p22-mackinac-pro" pitchFamily="34" charset="-120"/>
              </a:rPr>
              <a:t>Key Points</a:t>
            </a:r>
            <a:endParaRPr lang="en-US" sz="4000" dirty="0"/>
          </a:p>
        </p:txBody>
      </p:sp>
      <p:sp>
        <p:nvSpPr>
          <p:cNvPr id="7" name="Shape 3"/>
          <p:cNvSpPr/>
          <p:nvPr/>
        </p:nvSpPr>
        <p:spPr>
          <a:xfrm>
            <a:off x="1206710" y="1991638"/>
            <a:ext cx="12458489" cy="5679162"/>
          </a:xfrm>
          <a:prstGeom prst="roundRect">
            <a:avLst>
              <a:gd name="adj" fmla="val 2276"/>
            </a:avLst>
          </a:prstGeom>
          <a:solidFill>
            <a:srgbClr val="B3E5FF"/>
          </a:solidFill>
          <a:ln/>
        </p:spPr>
      </p:sp>
      <p:pic>
        <p:nvPicPr>
          <p:cNvPr id="8" name="Image 2" descr="preencoded.png"/>
          <p:cNvPicPr>
            <a:picLocks noChangeAspect="1"/>
          </p:cNvPicPr>
          <p:nvPr/>
        </p:nvPicPr>
        <p:blipFill>
          <a:blip r:embed="rId5"/>
          <a:stretch>
            <a:fillRect/>
          </a:stretch>
        </p:blipFill>
        <p:spPr>
          <a:xfrm>
            <a:off x="1656410" y="2639020"/>
            <a:ext cx="465055" cy="372124"/>
          </a:xfrm>
          <a:prstGeom prst="rect">
            <a:avLst/>
          </a:prstGeom>
        </p:spPr>
      </p:pic>
      <p:sp>
        <p:nvSpPr>
          <p:cNvPr id="9" name="Shape 4"/>
          <p:cNvSpPr/>
          <p:nvPr/>
        </p:nvSpPr>
        <p:spPr>
          <a:xfrm>
            <a:off x="2490603" y="2639020"/>
            <a:ext cx="4727442" cy="2045018"/>
          </a:xfrm>
          <a:prstGeom prst="roundRect">
            <a:avLst>
              <a:gd name="adj" fmla="val 5707"/>
            </a:avLst>
          </a:prstGeom>
          <a:solidFill>
            <a:srgbClr val="AFCBF8"/>
          </a:solidFill>
          <a:ln w="13811">
            <a:solidFill>
              <a:srgbClr val="A1C2F7"/>
            </a:solidFill>
            <a:prstDash val="solid"/>
          </a:ln>
        </p:spPr>
      </p:sp>
      <p:sp>
        <p:nvSpPr>
          <p:cNvPr id="10" name="Text 5"/>
          <p:cNvSpPr/>
          <p:nvPr/>
        </p:nvSpPr>
        <p:spPr>
          <a:xfrm>
            <a:off x="2995970" y="2896962"/>
            <a:ext cx="289560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Removing Duplicates</a:t>
            </a:r>
            <a:endParaRPr lang="en-US" sz="2187" dirty="0"/>
          </a:p>
        </p:txBody>
      </p:sp>
      <p:sp>
        <p:nvSpPr>
          <p:cNvPr id="11" name="Text 6"/>
          <p:cNvSpPr/>
          <p:nvPr/>
        </p:nvSpPr>
        <p:spPr>
          <a:xfrm>
            <a:off x="2995970" y="3493135"/>
            <a:ext cx="4222075"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how to effectively remove duplicate entries from your data.</a:t>
            </a:r>
            <a:endParaRPr lang="en-US" sz="1750" dirty="0"/>
          </a:p>
        </p:txBody>
      </p:sp>
      <p:sp>
        <p:nvSpPr>
          <p:cNvPr id="12" name="Shape 7"/>
          <p:cNvSpPr/>
          <p:nvPr/>
        </p:nvSpPr>
        <p:spPr>
          <a:xfrm>
            <a:off x="7521165" y="2687399"/>
            <a:ext cx="5318615" cy="1996639"/>
          </a:xfrm>
          <a:prstGeom prst="roundRect">
            <a:avLst>
              <a:gd name="adj" fmla="val 5707"/>
            </a:avLst>
          </a:prstGeom>
          <a:solidFill>
            <a:srgbClr val="AFCBF8"/>
          </a:solidFill>
          <a:ln w="13811">
            <a:solidFill>
              <a:srgbClr val="A1C2F7"/>
            </a:solidFill>
            <a:prstDash val="solid"/>
          </a:ln>
        </p:spPr>
      </p:sp>
      <p:sp>
        <p:nvSpPr>
          <p:cNvPr id="13" name="Text 8"/>
          <p:cNvSpPr/>
          <p:nvPr/>
        </p:nvSpPr>
        <p:spPr>
          <a:xfrm>
            <a:off x="8284713" y="2896962"/>
            <a:ext cx="331470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Handling Missing Values</a:t>
            </a:r>
            <a:endParaRPr lang="en-US" sz="2187" dirty="0"/>
          </a:p>
        </p:txBody>
      </p:sp>
      <p:sp>
        <p:nvSpPr>
          <p:cNvPr id="14" name="Text 9"/>
          <p:cNvSpPr/>
          <p:nvPr/>
        </p:nvSpPr>
        <p:spPr>
          <a:xfrm>
            <a:off x="8284713" y="3493135"/>
            <a:ext cx="4222075"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Discover techniques to handle missing values in your data.</a:t>
            </a:r>
            <a:endParaRPr lang="en-US" sz="1750" dirty="0"/>
          </a:p>
        </p:txBody>
      </p:sp>
      <p:sp>
        <p:nvSpPr>
          <p:cNvPr id="15" name="Shape 10"/>
          <p:cNvSpPr/>
          <p:nvPr/>
        </p:nvSpPr>
        <p:spPr>
          <a:xfrm>
            <a:off x="2490603" y="4906208"/>
            <a:ext cx="4727442" cy="2053392"/>
          </a:xfrm>
          <a:prstGeom prst="roundRect">
            <a:avLst>
              <a:gd name="adj" fmla="val 5707"/>
            </a:avLst>
          </a:prstGeom>
          <a:solidFill>
            <a:srgbClr val="AFCBF8"/>
          </a:solidFill>
          <a:ln w="13811">
            <a:solidFill>
              <a:srgbClr val="A1C2F7"/>
            </a:solidFill>
            <a:prstDash val="solid"/>
          </a:ln>
        </p:spPr>
      </p:sp>
      <p:sp>
        <p:nvSpPr>
          <p:cNvPr id="16" name="Text 11"/>
          <p:cNvSpPr/>
          <p:nvPr/>
        </p:nvSpPr>
        <p:spPr>
          <a:xfrm>
            <a:off x="2995970" y="5142190"/>
            <a:ext cx="379476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Standardizing Data Formats</a:t>
            </a:r>
            <a:endParaRPr lang="en-US" sz="2187" dirty="0"/>
          </a:p>
        </p:txBody>
      </p:sp>
      <p:sp>
        <p:nvSpPr>
          <p:cNvPr id="17" name="Text 12"/>
          <p:cNvSpPr/>
          <p:nvPr/>
        </p:nvSpPr>
        <p:spPr>
          <a:xfrm>
            <a:off x="2995970" y="5711547"/>
            <a:ext cx="4222075"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methods to standardize data formats for consistency.</a:t>
            </a:r>
            <a:endParaRPr lang="en-US" sz="1750" dirty="0"/>
          </a:p>
        </p:txBody>
      </p:sp>
      <p:sp>
        <p:nvSpPr>
          <p:cNvPr id="18" name="Shape 13"/>
          <p:cNvSpPr/>
          <p:nvPr/>
        </p:nvSpPr>
        <p:spPr>
          <a:xfrm>
            <a:off x="7526840" y="4901749"/>
            <a:ext cx="5223960" cy="2053392"/>
          </a:xfrm>
          <a:prstGeom prst="roundRect">
            <a:avLst>
              <a:gd name="adj" fmla="val 5707"/>
            </a:avLst>
          </a:prstGeom>
          <a:solidFill>
            <a:srgbClr val="AFCBF8"/>
          </a:solidFill>
          <a:ln w="13811">
            <a:solidFill>
              <a:srgbClr val="A1C2F7"/>
            </a:solidFill>
            <a:prstDash val="solid"/>
          </a:ln>
        </p:spPr>
      </p:sp>
      <p:sp>
        <p:nvSpPr>
          <p:cNvPr id="19" name="Text 14"/>
          <p:cNvSpPr/>
          <p:nvPr/>
        </p:nvSpPr>
        <p:spPr>
          <a:xfrm>
            <a:off x="7912179" y="5142190"/>
            <a:ext cx="329184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Powerful SQL Functions</a:t>
            </a:r>
            <a:endParaRPr lang="en-US" sz="2187" dirty="0"/>
          </a:p>
        </p:txBody>
      </p:sp>
      <p:sp>
        <p:nvSpPr>
          <p:cNvPr id="20" name="Text 15"/>
          <p:cNvSpPr/>
          <p:nvPr/>
        </p:nvSpPr>
        <p:spPr>
          <a:xfrm>
            <a:off x="7912179" y="5711547"/>
            <a:ext cx="4222075"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Get familiar with powerful SQL functions for data cleaning and transformation.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Text 1"/>
          <p:cNvSpPr/>
          <p:nvPr/>
        </p:nvSpPr>
        <p:spPr>
          <a:xfrm>
            <a:off x="734125" y="459884"/>
            <a:ext cx="13388275" cy="2046249"/>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In this SQL query, we extract data from the "Mortgage dataset" and filter it to include only male applicants by  "GENDER". We then calculate the average loan amount for this specific group of male &amp; female applicants. The result, labeled as "AVG_LOAN_AMOUNT," represents the mean loan amount borrowed by male &amp; female  applicants.</a:t>
            </a:r>
            <a:endParaRPr lang="en-US" sz="2400" dirty="0"/>
          </a:p>
        </p:txBody>
      </p:sp>
      <p:pic>
        <p:nvPicPr>
          <p:cNvPr id="5" name="Image 1" descr="preencoded.png"/>
          <p:cNvPicPr>
            <a:picLocks noChangeAspect="1"/>
          </p:cNvPicPr>
          <p:nvPr/>
        </p:nvPicPr>
        <p:blipFill>
          <a:blip r:embed="rId4"/>
          <a:stretch>
            <a:fillRect/>
          </a:stretch>
        </p:blipFill>
        <p:spPr>
          <a:xfrm>
            <a:off x="1429847" y="2387599"/>
            <a:ext cx="11168553" cy="5063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Text 1"/>
          <p:cNvSpPr/>
          <p:nvPr/>
        </p:nvSpPr>
        <p:spPr>
          <a:xfrm>
            <a:off x="446259" y="533816"/>
            <a:ext cx="13743873" cy="1650584"/>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we have extracted valuable insights by identifying the top 5 cities with the highest average applicant income. This analysis is a key part of understanding the economic landscape and income distribution among mortgage applicants.</a:t>
            </a:r>
            <a:endParaRPr lang="en-US" sz="2400" dirty="0"/>
          </a:p>
        </p:txBody>
      </p:sp>
      <p:pic>
        <p:nvPicPr>
          <p:cNvPr id="5" name="Image 1" descr="preencoded.png"/>
          <p:cNvPicPr>
            <a:picLocks noChangeAspect="1"/>
          </p:cNvPicPr>
          <p:nvPr/>
        </p:nvPicPr>
        <p:blipFill>
          <a:blip r:embed="rId4"/>
          <a:stretch>
            <a:fillRect/>
          </a:stretch>
        </p:blipFill>
        <p:spPr>
          <a:xfrm>
            <a:off x="1411459" y="1854569"/>
            <a:ext cx="11466689" cy="54098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Text 1"/>
          <p:cNvSpPr/>
          <p:nvPr/>
        </p:nvSpPr>
        <p:spPr>
          <a:xfrm>
            <a:off x="564793" y="369034"/>
            <a:ext cx="13794674" cy="1544433"/>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In this SQL query, we are aiming to identify applicants who have taken out a loan amount greater than the average loan amount for their respective states. This analysis can uncover whether applicants in specific states tend to take out loans above or below the state average.</a:t>
            </a:r>
            <a:endParaRPr lang="en-US" sz="2400" dirty="0"/>
          </a:p>
        </p:txBody>
      </p:sp>
      <p:pic>
        <p:nvPicPr>
          <p:cNvPr id="5" name="Image 1" descr="preencoded.png"/>
          <p:cNvPicPr>
            <a:picLocks noChangeAspect="1"/>
          </p:cNvPicPr>
          <p:nvPr/>
        </p:nvPicPr>
        <p:blipFill>
          <a:blip r:embed="rId4"/>
          <a:stretch>
            <a:fillRect/>
          </a:stretch>
        </p:blipFill>
        <p:spPr>
          <a:xfrm>
            <a:off x="1174393" y="1913467"/>
            <a:ext cx="12596503" cy="5613903"/>
          </a:xfrm>
          <a:prstGeom prst="rect">
            <a:avLst/>
          </a:prstGeom>
        </p:spPr>
      </p:pic>
      <p:sp>
        <p:nvSpPr>
          <p:cNvPr id="6" name="Text 2"/>
          <p:cNvSpPr/>
          <p:nvPr/>
        </p:nvSpPr>
        <p:spPr>
          <a:xfrm>
            <a:off x="2037993" y="7171968"/>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Text 1"/>
          <p:cNvSpPr/>
          <p:nvPr/>
        </p:nvSpPr>
        <p:spPr>
          <a:xfrm>
            <a:off x="378525" y="549143"/>
            <a:ext cx="14065607" cy="1669124"/>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it's essential to understand the distribution of applicants based on their marital status and credit history, segmented by property areas. This query provides valuable insights into how many applicants with good credit history are married and unmarried within each property area.</a:t>
            </a:r>
            <a:endParaRPr lang="en-US" sz="2400" dirty="0"/>
          </a:p>
        </p:txBody>
      </p:sp>
      <p:pic>
        <p:nvPicPr>
          <p:cNvPr id="5" name="Image 1" descr="preencoded.png"/>
          <p:cNvPicPr>
            <a:picLocks noChangeAspect="1"/>
          </p:cNvPicPr>
          <p:nvPr/>
        </p:nvPicPr>
        <p:blipFill>
          <a:blip r:embed="rId4"/>
          <a:stretch>
            <a:fillRect/>
          </a:stretch>
        </p:blipFill>
        <p:spPr>
          <a:xfrm>
            <a:off x="886526" y="1998133"/>
            <a:ext cx="12520784" cy="53678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Text 1"/>
          <p:cNvSpPr/>
          <p:nvPr/>
        </p:nvSpPr>
        <p:spPr>
          <a:xfrm>
            <a:off x="492640" y="257532"/>
            <a:ext cx="14137759" cy="1588201"/>
          </a:xfrm>
          <a:prstGeom prst="rect">
            <a:avLst/>
          </a:prstGeom>
          <a:noFill/>
          <a:ln/>
        </p:spPr>
        <p:txBody>
          <a:bodyPr wrap="square" rtlCol="0" anchor="t"/>
          <a:lstStyle/>
          <a:p>
            <a:pPr marL="0" indent="0">
              <a:lnSpc>
                <a:spcPts val="2595"/>
              </a:lnSpc>
              <a:buNone/>
            </a:pPr>
            <a:r>
              <a:rPr lang="en-US" sz="2400" dirty="0">
                <a:solidFill>
                  <a:srgbClr val="272525"/>
                </a:solidFill>
                <a:latin typeface="Eudoxus Sans" pitchFamily="34" charset="0"/>
                <a:ea typeface="Eudoxus Sans" pitchFamily="34" charset="-122"/>
                <a:cs typeface="Eudoxus Sans" pitchFamily="34" charset="-120"/>
              </a:rPr>
              <a:t>Identifying the counties where borrowers are securing the highest average loan amounts for 30-year mortgage terms. The SQL query efficiently accomplishes this by filtering the dataset for loans with a 360-month term and then grouping the data by county</a:t>
            </a:r>
            <a:endParaRPr lang="en-US" sz="2400" dirty="0"/>
          </a:p>
        </p:txBody>
      </p:sp>
      <p:pic>
        <p:nvPicPr>
          <p:cNvPr id="5" name="Image 1" descr="preencoded.png"/>
          <p:cNvPicPr>
            <a:picLocks noChangeAspect="1"/>
          </p:cNvPicPr>
          <p:nvPr/>
        </p:nvPicPr>
        <p:blipFill>
          <a:blip r:embed="rId4"/>
          <a:stretch>
            <a:fillRect/>
          </a:stretch>
        </p:blipFill>
        <p:spPr>
          <a:xfrm>
            <a:off x="1830374" y="1684403"/>
            <a:ext cx="10751092" cy="59985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Text 1"/>
          <p:cNvSpPr/>
          <p:nvPr/>
        </p:nvSpPr>
        <p:spPr>
          <a:xfrm>
            <a:off x="261947" y="485647"/>
            <a:ext cx="13876084" cy="938707"/>
          </a:xfrm>
          <a:prstGeom prst="rect">
            <a:avLst/>
          </a:prstGeom>
          <a:noFill/>
          <a:ln/>
        </p:spPr>
        <p:txBody>
          <a:bodyPr wrap="square" rtlCol="0" anchor="t"/>
          <a:lstStyle/>
          <a:p>
            <a:pPr marL="0" indent="0">
              <a:lnSpc>
                <a:spcPts val="2799"/>
              </a:lnSpc>
              <a:buNone/>
            </a:pPr>
            <a:r>
              <a:rPr lang="en-US" sz="2800" dirty="0">
                <a:solidFill>
                  <a:srgbClr val="272525"/>
                </a:solidFill>
                <a:latin typeface="Eudoxus Sans" pitchFamily="34" charset="0"/>
                <a:ea typeface="Eudoxus Sans" pitchFamily="34" charset="-122"/>
                <a:cs typeface="Eudoxus Sans" pitchFamily="34" charset="-120"/>
              </a:rPr>
              <a:t>Understanding loan approval rates on a city-by-city basis is essential for evaluating the performance and trends in lending practices.</a:t>
            </a:r>
            <a:endParaRPr lang="en-US" sz="2800" dirty="0"/>
          </a:p>
        </p:txBody>
      </p:sp>
      <p:pic>
        <p:nvPicPr>
          <p:cNvPr id="5" name="Image 1" descr="preencoded.png"/>
          <p:cNvPicPr>
            <a:picLocks noChangeAspect="1"/>
          </p:cNvPicPr>
          <p:nvPr/>
        </p:nvPicPr>
        <p:blipFill>
          <a:blip r:embed="rId4"/>
          <a:stretch>
            <a:fillRect/>
          </a:stretch>
        </p:blipFill>
        <p:spPr>
          <a:xfrm>
            <a:off x="1123592" y="1551869"/>
            <a:ext cx="11871438" cy="61609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Text 1"/>
          <p:cNvSpPr/>
          <p:nvPr/>
        </p:nvSpPr>
        <p:spPr>
          <a:xfrm>
            <a:off x="352700" y="293801"/>
            <a:ext cx="13943592" cy="1957030"/>
          </a:xfrm>
          <a:prstGeom prst="rect">
            <a:avLst/>
          </a:prstGeom>
          <a:noFill/>
          <a:ln/>
        </p:spPr>
        <p:txBody>
          <a:bodyPr wrap="square" rtlCol="0" anchor="t"/>
          <a:lstStyle/>
          <a:p>
            <a:pPr marL="0" indent="0">
              <a:lnSpc>
                <a:spcPts val="2714"/>
              </a:lnSpc>
              <a:buNone/>
            </a:pPr>
            <a:r>
              <a:rPr lang="en-US" sz="2000" dirty="0">
                <a:solidFill>
                  <a:srgbClr val="272525"/>
                </a:solidFill>
                <a:latin typeface="Eudoxus Sans" pitchFamily="34" charset="0"/>
                <a:ea typeface="Eudoxus Sans" pitchFamily="34" charset="-122"/>
                <a:cs typeface="Eudoxus Sans" pitchFamily="34" charset="-120"/>
              </a:rPr>
              <a:t>This SQL query efficiently addresses the need to identify states with varying levels of self-employment among mortgage applicants. By using a common table expression (CTE) named </a:t>
            </a:r>
            <a:r>
              <a:rPr lang="en-US" sz="2000" dirty="0">
                <a:solidFill>
                  <a:srgbClr val="272525"/>
                </a:solidFill>
                <a:highlight>
                  <a:srgbClr val="E5F6FF"/>
                </a:highlight>
                <a:latin typeface="Consolas" pitchFamily="34" charset="0"/>
                <a:ea typeface="Consolas" pitchFamily="34" charset="-122"/>
                <a:cs typeface="Consolas" pitchFamily="34" charset="-120"/>
              </a:rPr>
              <a:t>StateSelf-EmployedCounts</a:t>
            </a:r>
            <a:r>
              <a:rPr lang="en-US" sz="2000" dirty="0">
                <a:solidFill>
                  <a:srgbClr val="272525"/>
                </a:solidFill>
                <a:latin typeface="Eudoxus Sans" pitchFamily="34" charset="0"/>
                <a:ea typeface="Eudoxus Sans" pitchFamily="34" charset="-122"/>
                <a:cs typeface="Eudoxus Sans" pitchFamily="34" charset="-120"/>
              </a:rPr>
              <a:t>, it first counts the number of self-employed applicants in each state, filtering data where the 'Self-employed' field is marked as 'Yes'. The resulting dataset contains state-wise self-employment counts.</a:t>
            </a:r>
            <a:endParaRPr lang="en-US" sz="2000" dirty="0"/>
          </a:p>
        </p:txBody>
      </p:sp>
      <p:pic>
        <p:nvPicPr>
          <p:cNvPr id="5" name="Image 1" descr="preencoded.png"/>
          <p:cNvPicPr>
            <a:picLocks noChangeAspect="1"/>
          </p:cNvPicPr>
          <p:nvPr/>
        </p:nvPicPr>
        <p:blipFill>
          <a:blip r:embed="rId4"/>
          <a:stretch>
            <a:fillRect/>
          </a:stretch>
        </p:blipFill>
        <p:spPr>
          <a:xfrm>
            <a:off x="1161591" y="1932438"/>
            <a:ext cx="11851024" cy="5651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5" name="Shape 2"/>
          <p:cNvSpPr/>
          <p:nvPr/>
        </p:nvSpPr>
        <p:spPr>
          <a:xfrm>
            <a:off x="833199" y="2623780"/>
            <a:ext cx="499943" cy="499943"/>
          </a:xfrm>
          <a:prstGeom prst="roundRect">
            <a:avLst>
              <a:gd name="adj" fmla="val 20000"/>
            </a:avLst>
          </a:prstGeom>
          <a:solidFill>
            <a:srgbClr val="CCEEFF"/>
          </a:solidFill>
          <a:ln w="13811">
            <a:solidFill>
              <a:srgbClr val="99DDFF"/>
            </a:solidFill>
            <a:prstDash val="solid"/>
          </a:ln>
        </p:spPr>
      </p:sp>
      <p:sp>
        <p:nvSpPr>
          <p:cNvPr id="6" name="Text 3"/>
          <p:cNvSpPr/>
          <p:nvPr/>
        </p:nvSpPr>
        <p:spPr>
          <a:xfrm>
            <a:off x="1014532" y="2665452"/>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1555313" y="2700099"/>
            <a:ext cx="319278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Purpose and Objectives</a:t>
            </a:r>
            <a:endParaRPr lang="en-US" sz="2187" dirty="0"/>
          </a:p>
        </p:txBody>
      </p:sp>
      <p:sp>
        <p:nvSpPr>
          <p:cNvPr id="8" name="Text 5"/>
          <p:cNvSpPr/>
          <p:nvPr/>
        </p:nvSpPr>
        <p:spPr>
          <a:xfrm>
            <a:off x="1555313" y="3269456"/>
            <a:ext cx="492668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the potential of mortgage data analytics to optimize risk assessment, improve customer experience, and enhance operational efficiency.</a:t>
            </a:r>
            <a:endParaRPr lang="en-US" sz="1750" dirty="0"/>
          </a:p>
        </p:txBody>
      </p:sp>
      <p:sp>
        <p:nvSpPr>
          <p:cNvPr id="9" name="Shape 6"/>
          <p:cNvSpPr/>
          <p:nvPr/>
        </p:nvSpPr>
        <p:spPr>
          <a:xfrm>
            <a:off x="833199" y="5086826"/>
            <a:ext cx="499943" cy="499943"/>
          </a:xfrm>
          <a:prstGeom prst="roundRect">
            <a:avLst>
              <a:gd name="adj" fmla="val 20000"/>
            </a:avLst>
          </a:prstGeom>
          <a:solidFill>
            <a:srgbClr val="CCEEFF"/>
          </a:solidFill>
          <a:ln w="13811">
            <a:solidFill>
              <a:srgbClr val="99DDFF"/>
            </a:solidFill>
            <a:prstDash val="solid"/>
          </a:ln>
        </p:spPr>
      </p:sp>
      <p:sp>
        <p:nvSpPr>
          <p:cNvPr id="10" name="Text 7"/>
          <p:cNvSpPr/>
          <p:nvPr/>
        </p:nvSpPr>
        <p:spPr>
          <a:xfrm>
            <a:off x="987862" y="5128498"/>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1555313" y="5163145"/>
            <a:ext cx="4926687"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Overview of Mortgage Data Analysis</a:t>
            </a:r>
            <a:endParaRPr lang="en-US" sz="2187" dirty="0"/>
          </a:p>
        </p:txBody>
      </p:sp>
      <p:sp>
        <p:nvSpPr>
          <p:cNvPr id="12" name="Text 9"/>
          <p:cNvSpPr/>
          <p:nvPr/>
        </p:nvSpPr>
        <p:spPr>
          <a:xfrm>
            <a:off x="1555313" y="6079688"/>
            <a:ext cx="492668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the role of data analysis in mortgage lending, from loan origination to portfolio management, and the value it brings to the industry.</a:t>
            </a:r>
            <a:endParaRPr lang="en-US" sz="1750" dirty="0"/>
          </a:p>
        </p:txBody>
      </p:sp>
      <p:pic>
        <p:nvPicPr>
          <p:cNvPr id="13" name="Image 1" descr="preencoded.png"/>
          <p:cNvPicPr>
            <a:picLocks noChangeAspect="1"/>
          </p:cNvPicPr>
          <p:nvPr/>
        </p:nvPicPr>
        <p:blipFill>
          <a:blip r:embed="rId4"/>
          <a:stretch>
            <a:fillRect/>
          </a:stretch>
        </p:blipFill>
        <p:spPr>
          <a:xfrm>
            <a:off x="6631078" y="132112"/>
            <a:ext cx="7849929" cy="7928155"/>
          </a:xfrm>
          <a:prstGeom prst="rect">
            <a:avLst/>
          </a:prstGeom>
        </p:spPr>
      </p:pic>
      <p:sp>
        <p:nvSpPr>
          <p:cNvPr id="16" name="Shape 2">
            <a:extLst>
              <a:ext uri="{FF2B5EF4-FFF2-40B4-BE49-F238E27FC236}">
                <a16:creationId xmlns:a16="http://schemas.microsoft.com/office/drawing/2014/main" id="{B9C21EC3-8E55-431B-8980-2717625F7A38}"/>
              </a:ext>
            </a:extLst>
          </p:cNvPr>
          <p:cNvSpPr/>
          <p:nvPr/>
        </p:nvSpPr>
        <p:spPr>
          <a:xfrm>
            <a:off x="270933" y="746991"/>
            <a:ext cx="5957067" cy="1010722"/>
          </a:xfrm>
          <a:prstGeom prst="roundRect">
            <a:avLst>
              <a:gd name="adj" fmla="val 9893"/>
            </a:avLst>
          </a:prstGeom>
          <a:solidFill>
            <a:srgbClr val="5E98F1"/>
          </a:solidFill>
          <a:ln/>
        </p:spPr>
        <p:txBody>
          <a:bodyPr/>
          <a:lstStyle/>
          <a:p>
            <a:r>
              <a:rPr lang="en-US" sz="3200" dirty="0"/>
              <a:t>      </a:t>
            </a:r>
            <a:r>
              <a:rPr lang="en-US" sz="3200" b="1" dirty="0"/>
              <a:t>Introduction to the Project</a:t>
            </a:r>
          </a:p>
        </p:txBody>
      </p:sp>
      <p:pic>
        <p:nvPicPr>
          <p:cNvPr id="18" name="Image 1" descr="preencoded.png">
            <a:extLst>
              <a:ext uri="{FF2B5EF4-FFF2-40B4-BE49-F238E27FC236}">
                <a16:creationId xmlns:a16="http://schemas.microsoft.com/office/drawing/2014/main" id="{82C9340C-19DE-4AEF-2787-345879B3D366}"/>
              </a:ext>
            </a:extLst>
          </p:cNvPr>
          <p:cNvPicPr>
            <a:picLocks noChangeAspect="1"/>
          </p:cNvPicPr>
          <p:nvPr/>
        </p:nvPicPr>
        <p:blipFill>
          <a:blip r:embed="rId5"/>
          <a:stretch>
            <a:fillRect/>
          </a:stretch>
        </p:blipFill>
        <p:spPr>
          <a:xfrm>
            <a:off x="486013" y="919057"/>
            <a:ext cx="347186" cy="2776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Text 1"/>
          <p:cNvSpPr/>
          <p:nvPr/>
        </p:nvSpPr>
        <p:spPr>
          <a:xfrm>
            <a:off x="279532" y="151924"/>
            <a:ext cx="13788160" cy="2028568"/>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This query allows us to understand the distribution of applicants with good credit histories across different property areas while considering their marital status. The resulting data can be used to inform lending policies, marketing strategies, or other business decisions related to mortgage applications.</a:t>
            </a:r>
            <a:endParaRPr lang="en-US" sz="2400" dirty="0"/>
          </a:p>
        </p:txBody>
      </p:sp>
      <p:pic>
        <p:nvPicPr>
          <p:cNvPr id="5" name="Image 1" descr="preencoded.png"/>
          <p:cNvPicPr>
            <a:picLocks noChangeAspect="1"/>
          </p:cNvPicPr>
          <p:nvPr/>
        </p:nvPicPr>
        <p:blipFill>
          <a:blip r:embed="rId4"/>
          <a:stretch>
            <a:fillRect/>
          </a:stretch>
        </p:blipFill>
        <p:spPr>
          <a:xfrm>
            <a:off x="1140526" y="1552111"/>
            <a:ext cx="11802454" cy="56276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69334"/>
            <a:ext cx="14630400" cy="8229600"/>
          </a:xfrm>
          <a:prstGeom prst="rect">
            <a:avLst/>
          </a:prstGeom>
          <a:ln>
            <a:noFill/>
          </a:ln>
          <a:effectLst>
            <a:softEdge rad="112500"/>
          </a:effectLst>
        </p:spPr>
      </p:pic>
      <p:sp>
        <p:nvSpPr>
          <p:cNvPr id="4" name="Text 1"/>
          <p:cNvSpPr/>
          <p:nvPr/>
        </p:nvSpPr>
        <p:spPr>
          <a:xfrm>
            <a:off x="267891" y="457174"/>
            <a:ext cx="14006909" cy="1524026"/>
          </a:xfrm>
          <a:prstGeom prst="rect">
            <a:avLst/>
          </a:prstGeom>
          <a:noFill/>
          <a:ln/>
        </p:spPr>
        <p:txBody>
          <a:bodyPr wrap="square" rtlCol="0" anchor="t"/>
          <a:lstStyle/>
          <a:p>
            <a:pPr marL="0" indent="0">
              <a:lnSpc>
                <a:spcPts val="2687"/>
              </a:lnSpc>
              <a:buNone/>
            </a:pPr>
            <a:r>
              <a:rPr lang="en-US" sz="2400" dirty="0">
                <a:solidFill>
                  <a:srgbClr val="272525"/>
                </a:solidFill>
                <a:latin typeface="Eudoxus Sans" pitchFamily="34" charset="0"/>
                <a:ea typeface="Eudoxus Sans" pitchFamily="34" charset="-122"/>
                <a:cs typeface="Eudoxus Sans" pitchFamily="34" charset="-120"/>
              </a:rPr>
              <a:t>This SQL query provides valuable insights into the relationship between education levels and co-applicant income in the context of mortgage data analysis. It helps us identify the education level that, on average, has the highest co-applicant income and calculates the cumulative co-applicant income for all education levels.</a:t>
            </a:r>
            <a:endParaRPr lang="en-US" sz="2400" dirty="0"/>
          </a:p>
        </p:txBody>
      </p:sp>
      <p:pic>
        <p:nvPicPr>
          <p:cNvPr id="5" name="Image 1" descr="preencoded.png"/>
          <p:cNvPicPr>
            <a:picLocks noChangeAspect="1"/>
          </p:cNvPicPr>
          <p:nvPr/>
        </p:nvPicPr>
        <p:blipFill>
          <a:blip r:embed="rId4"/>
          <a:stretch>
            <a:fillRect/>
          </a:stretch>
        </p:blipFill>
        <p:spPr>
          <a:xfrm>
            <a:off x="1470158" y="1811866"/>
            <a:ext cx="11060509" cy="574002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6" name="Text 2"/>
          <p:cNvSpPr/>
          <p:nvPr/>
        </p:nvSpPr>
        <p:spPr>
          <a:xfrm>
            <a:off x="463193" y="238930"/>
            <a:ext cx="13947074" cy="1843869"/>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The SQL query efficiently calculates and presents key statistical measures for loan amounts in our mortgage dataset, stratified by gender. It offers valuable insights by providing the average loan amount, which indicates the typical borrowing amount for each gender, as well as the median loan amount, which represents the middle point in the distribution.</a:t>
            </a:r>
            <a:endParaRPr lang="en-US" sz="2400" dirty="0"/>
          </a:p>
        </p:txBody>
      </p:sp>
      <p:pic>
        <p:nvPicPr>
          <p:cNvPr id="7" name="Image 2" descr="preencoded.png"/>
          <p:cNvPicPr>
            <a:picLocks noChangeAspect="1"/>
          </p:cNvPicPr>
          <p:nvPr/>
        </p:nvPicPr>
        <p:blipFill>
          <a:blip r:embed="rId4"/>
          <a:stretch>
            <a:fillRect/>
          </a:stretch>
        </p:blipFill>
        <p:spPr>
          <a:xfrm>
            <a:off x="1236135" y="2082799"/>
            <a:ext cx="12039600" cy="5456398"/>
          </a:xfrm>
          <a:prstGeom prst="rect">
            <a:avLst/>
          </a:prstGeom>
        </p:spPr>
      </p:pic>
      <p:sp>
        <p:nvSpPr>
          <p:cNvPr id="8" name="Text 3"/>
          <p:cNvSpPr/>
          <p:nvPr/>
        </p:nvSpPr>
        <p:spPr>
          <a:xfrm>
            <a:off x="2037993" y="6751320"/>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52400"/>
            <a:ext cx="14630400" cy="8077200"/>
          </a:xfrm>
          <a:prstGeom prst="rect">
            <a:avLst/>
          </a:prstGeom>
          <a:ln>
            <a:noFill/>
          </a:ln>
          <a:effectLst>
            <a:softEdge rad="112500"/>
          </a:effectLst>
        </p:spPr>
      </p:pic>
      <p:sp>
        <p:nvSpPr>
          <p:cNvPr id="4" name="Shape 1"/>
          <p:cNvSpPr/>
          <p:nvPr/>
        </p:nvSpPr>
        <p:spPr>
          <a:xfrm>
            <a:off x="287866" y="152400"/>
            <a:ext cx="13783733" cy="1091685"/>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4609472" y="581468"/>
            <a:ext cx="388739" cy="310991"/>
          </a:xfrm>
          <a:prstGeom prst="rect">
            <a:avLst/>
          </a:prstGeom>
        </p:spPr>
      </p:pic>
      <p:sp>
        <p:nvSpPr>
          <p:cNvPr id="6" name="Text 2"/>
          <p:cNvSpPr/>
          <p:nvPr/>
        </p:nvSpPr>
        <p:spPr>
          <a:xfrm>
            <a:off x="5201431" y="515950"/>
            <a:ext cx="4179636" cy="753018"/>
          </a:xfrm>
          <a:prstGeom prst="rect">
            <a:avLst/>
          </a:prstGeom>
          <a:noFill/>
          <a:ln/>
        </p:spPr>
        <p:txBody>
          <a:bodyPr wrap="none" rtlCol="0" anchor="t"/>
          <a:lstStyle/>
          <a:p>
            <a:pPr marL="0" indent="0">
              <a:lnSpc>
                <a:spcPts val="3062"/>
              </a:lnSpc>
              <a:buNone/>
            </a:pPr>
            <a:r>
              <a:rPr lang="en-US" sz="4000" b="1" dirty="0">
                <a:solidFill>
                  <a:srgbClr val="000000"/>
                </a:solidFill>
                <a:latin typeface="p22-mackinac-pro" pitchFamily="34" charset="0"/>
                <a:ea typeface="p22-mackinac-pro" pitchFamily="34" charset="-122"/>
                <a:cs typeface="p22-mackinac-pro" pitchFamily="34" charset="-120"/>
              </a:rPr>
              <a:t>Data Visualization</a:t>
            </a:r>
            <a:endParaRPr lang="en-US" sz="4000" dirty="0"/>
          </a:p>
        </p:txBody>
      </p:sp>
      <p:sp>
        <p:nvSpPr>
          <p:cNvPr id="7" name="Shape 3"/>
          <p:cNvSpPr/>
          <p:nvPr/>
        </p:nvSpPr>
        <p:spPr>
          <a:xfrm>
            <a:off x="1637599" y="1574483"/>
            <a:ext cx="31075" cy="6483906"/>
          </a:xfrm>
          <a:prstGeom prst="rect">
            <a:avLst/>
          </a:prstGeom>
          <a:solidFill>
            <a:srgbClr val="99DDFF"/>
          </a:solidFill>
          <a:ln/>
        </p:spPr>
      </p:sp>
      <p:sp>
        <p:nvSpPr>
          <p:cNvPr id="8" name="Shape 4"/>
          <p:cNvSpPr/>
          <p:nvPr/>
        </p:nvSpPr>
        <p:spPr>
          <a:xfrm>
            <a:off x="4029373" y="1724085"/>
            <a:ext cx="0" cy="31075"/>
          </a:xfrm>
          <a:prstGeom prst="rect">
            <a:avLst/>
          </a:prstGeom>
          <a:solidFill>
            <a:srgbClr val="99DDFF"/>
          </a:solidFill>
          <a:ln/>
        </p:spPr>
      </p:sp>
      <p:sp>
        <p:nvSpPr>
          <p:cNvPr id="9" name="Shape 5"/>
          <p:cNvSpPr/>
          <p:nvPr/>
        </p:nvSpPr>
        <p:spPr>
          <a:xfrm>
            <a:off x="1493711" y="1610458"/>
            <a:ext cx="349925" cy="349925"/>
          </a:xfrm>
          <a:prstGeom prst="roundRect">
            <a:avLst>
              <a:gd name="adj" fmla="val 20002"/>
            </a:avLst>
          </a:prstGeom>
          <a:solidFill>
            <a:srgbClr val="CCEEFF"/>
          </a:solidFill>
          <a:ln w="9644">
            <a:solidFill>
              <a:srgbClr val="99DDFF"/>
            </a:solidFill>
            <a:prstDash val="solid"/>
          </a:ln>
        </p:spPr>
      </p:sp>
      <p:sp>
        <p:nvSpPr>
          <p:cNvPr id="10" name="Text 6"/>
          <p:cNvSpPr/>
          <p:nvPr/>
        </p:nvSpPr>
        <p:spPr>
          <a:xfrm>
            <a:off x="1611425" y="1622940"/>
            <a:ext cx="914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11" name="Text 7"/>
          <p:cNvSpPr/>
          <p:nvPr/>
        </p:nvSpPr>
        <p:spPr>
          <a:xfrm>
            <a:off x="2060317" y="1634859"/>
            <a:ext cx="1866424" cy="325524"/>
          </a:xfrm>
          <a:prstGeom prst="rect">
            <a:avLst/>
          </a:prstGeom>
          <a:noFill/>
          <a:ln/>
        </p:spPr>
        <p:txBody>
          <a:bodyPr wrap="none" rtlCol="0" anchor="t"/>
          <a:lstStyle/>
          <a:p>
            <a:pPr marL="0" indent="0" algn="l">
              <a:lnSpc>
                <a:spcPts val="2296"/>
              </a:lnSpc>
              <a:buNone/>
            </a:pPr>
            <a:r>
              <a:rPr lang="en-US" sz="2800" b="1" dirty="0">
                <a:solidFill>
                  <a:srgbClr val="272525"/>
                </a:solidFill>
                <a:latin typeface="p22-mackinac-pro" pitchFamily="34" charset="0"/>
                <a:ea typeface="p22-mackinac-pro" pitchFamily="34" charset="-122"/>
                <a:cs typeface="p22-mackinac-pro" pitchFamily="34" charset="-120"/>
              </a:rPr>
              <a:t>Vision</a:t>
            </a:r>
            <a:endParaRPr lang="en-US" sz="2800" dirty="0"/>
          </a:p>
        </p:txBody>
      </p:sp>
      <p:sp>
        <p:nvSpPr>
          <p:cNvPr id="12" name="Text 8"/>
          <p:cNvSpPr/>
          <p:nvPr/>
        </p:nvSpPr>
        <p:spPr>
          <a:xfrm>
            <a:off x="2048734" y="2050176"/>
            <a:ext cx="10617399" cy="746165"/>
          </a:xfrm>
          <a:prstGeom prst="rect">
            <a:avLst/>
          </a:prstGeom>
          <a:noFill/>
          <a:ln/>
        </p:spPr>
        <p:txBody>
          <a:bodyPr wrap="square" rtlCol="0" anchor="t"/>
          <a:lstStyle/>
          <a:p>
            <a:pPr marL="0" indent="0" algn="l">
              <a:lnSpc>
                <a:spcPts val="1960"/>
              </a:lnSpc>
              <a:buNone/>
            </a:pPr>
            <a:r>
              <a:rPr lang="en-US" sz="2000" dirty="0">
                <a:solidFill>
                  <a:srgbClr val="272525"/>
                </a:solidFill>
                <a:latin typeface="Eudoxus Sans" pitchFamily="34" charset="0"/>
                <a:ea typeface="Eudoxus Sans" pitchFamily="34" charset="-122"/>
                <a:cs typeface="Eudoxus Sans" pitchFamily="34" charset="-120"/>
              </a:rPr>
              <a:t>To become a trusted leader in the mortgage industry by leveraging data insights and technology to simplify and enhance the home financing experience for borrowers and lenders.</a:t>
            </a:r>
            <a:endParaRPr lang="en-US" sz="2000" dirty="0"/>
          </a:p>
        </p:txBody>
      </p:sp>
      <p:sp>
        <p:nvSpPr>
          <p:cNvPr id="13" name="Shape 9"/>
          <p:cNvSpPr/>
          <p:nvPr/>
        </p:nvSpPr>
        <p:spPr>
          <a:xfrm>
            <a:off x="4029373" y="3383935"/>
            <a:ext cx="0" cy="31075"/>
          </a:xfrm>
          <a:prstGeom prst="rect">
            <a:avLst/>
          </a:prstGeom>
          <a:solidFill>
            <a:srgbClr val="99DDFF"/>
          </a:solidFill>
          <a:ln/>
        </p:spPr>
      </p:sp>
      <p:sp>
        <p:nvSpPr>
          <p:cNvPr id="14" name="Shape 10"/>
          <p:cNvSpPr/>
          <p:nvPr/>
        </p:nvSpPr>
        <p:spPr>
          <a:xfrm>
            <a:off x="1436462" y="3136940"/>
            <a:ext cx="349925" cy="349925"/>
          </a:xfrm>
          <a:prstGeom prst="roundRect">
            <a:avLst>
              <a:gd name="adj" fmla="val 20002"/>
            </a:avLst>
          </a:prstGeom>
          <a:solidFill>
            <a:srgbClr val="CCEEFF"/>
          </a:solidFill>
          <a:ln w="9644">
            <a:solidFill>
              <a:srgbClr val="99DDFF"/>
            </a:solidFill>
            <a:prstDash val="solid"/>
          </a:ln>
        </p:spPr>
      </p:sp>
      <p:sp>
        <p:nvSpPr>
          <p:cNvPr id="15" name="Text 11"/>
          <p:cNvSpPr/>
          <p:nvPr/>
        </p:nvSpPr>
        <p:spPr>
          <a:xfrm>
            <a:off x="1569019" y="3136940"/>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6" name="Text 12"/>
          <p:cNvSpPr/>
          <p:nvPr/>
        </p:nvSpPr>
        <p:spPr>
          <a:xfrm>
            <a:off x="1945389" y="3109232"/>
            <a:ext cx="1866424" cy="291703"/>
          </a:xfrm>
          <a:prstGeom prst="rect">
            <a:avLst/>
          </a:prstGeom>
          <a:noFill/>
          <a:ln/>
        </p:spPr>
        <p:txBody>
          <a:bodyPr wrap="none" rtlCol="0" anchor="t"/>
          <a:lstStyle/>
          <a:p>
            <a:pPr marL="0" indent="0" algn="l">
              <a:lnSpc>
                <a:spcPts val="2296"/>
              </a:lnSpc>
              <a:buNone/>
            </a:pPr>
            <a:r>
              <a:rPr lang="en-US" sz="2800" b="1" dirty="0">
                <a:solidFill>
                  <a:srgbClr val="272525"/>
                </a:solidFill>
                <a:latin typeface="p22-mackinac-pro" pitchFamily="34" charset="0"/>
                <a:ea typeface="p22-mackinac-pro" pitchFamily="34" charset="-122"/>
                <a:cs typeface="p22-mackinac-pro" pitchFamily="34" charset="-120"/>
              </a:rPr>
              <a:t>Mission</a:t>
            </a:r>
            <a:endParaRPr lang="en-US" sz="2800" dirty="0"/>
          </a:p>
        </p:txBody>
      </p:sp>
      <p:sp>
        <p:nvSpPr>
          <p:cNvPr id="17" name="Text 13"/>
          <p:cNvSpPr/>
          <p:nvPr/>
        </p:nvSpPr>
        <p:spPr>
          <a:xfrm>
            <a:off x="1945388" y="3493864"/>
            <a:ext cx="11923011" cy="746165"/>
          </a:xfrm>
          <a:prstGeom prst="rect">
            <a:avLst/>
          </a:prstGeom>
          <a:noFill/>
          <a:ln/>
        </p:spPr>
        <p:txBody>
          <a:bodyPr wrap="square" rtlCol="0" anchor="t"/>
          <a:lstStyle/>
          <a:p>
            <a:pPr marL="0" indent="0" algn="l">
              <a:lnSpc>
                <a:spcPts val="1960"/>
              </a:lnSpc>
              <a:buNone/>
            </a:pPr>
            <a:r>
              <a:rPr lang="en-US" sz="2000" dirty="0">
                <a:solidFill>
                  <a:srgbClr val="272525"/>
                </a:solidFill>
                <a:latin typeface="Eudoxus Sans" pitchFamily="34" charset="0"/>
                <a:ea typeface="Eudoxus Sans" pitchFamily="34" charset="-122"/>
                <a:cs typeface="Eudoxus Sans" pitchFamily="34" charset="-120"/>
              </a:rPr>
              <a:t>Our mission is to empower borrowers with financial literacy, streamline mortgage processes for lenders, and promote financial stability within communities through innovative data-driven solutions.</a:t>
            </a:r>
            <a:endParaRPr lang="en-US" sz="2000" dirty="0"/>
          </a:p>
        </p:txBody>
      </p:sp>
      <p:sp>
        <p:nvSpPr>
          <p:cNvPr id="18" name="Shape 14"/>
          <p:cNvSpPr/>
          <p:nvPr/>
        </p:nvSpPr>
        <p:spPr>
          <a:xfrm>
            <a:off x="4029373" y="5043785"/>
            <a:ext cx="0" cy="31075"/>
          </a:xfrm>
          <a:prstGeom prst="rect">
            <a:avLst/>
          </a:prstGeom>
          <a:solidFill>
            <a:srgbClr val="99DDFF"/>
          </a:solidFill>
          <a:ln/>
        </p:spPr>
      </p:sp>
      <p:sp>
        <p:nvSpPr>
          <p:cNvPr id="19" name="Shape 15"/>
          <p:cNvSpPr/>
          <p:nvPr/>
        </p:nvSpPr>
        <p:spPr>
          <a:xfrm>
            <a:off x="1491919" y="4855249"/>
            <a:ext cx="349925" cy="349925"/>
          </a:xfrm>
          <a:prstGeom prst="roundRect">
            <a:avLst>
              <a:gd name="adj" fmla="val 20002"/>
            </a:avLst>
          </a:prstGeom>
          <a:solidFill>
            <a:srgbClr val="CCEEFF"/>
          </a:solidFill>
          <a:ln w="9644">
            <a:solidFill>
              <a:srgbClr val="99DDFF"/>
            </a:solidFill>
            <a:prstDash val="solid"/>
          </a:ln>
        </p:spPr>
      </p:sp>
      <p:sp>
        <p:nvSpPr>
          <p:cNvPr id="20" name="Text 16"/>
          <p:cNvSpPr/>
          <p:nvPr/>
        </p:nvSpPr>
        <p:spPr>
          <a:xfrm>
            <a:off x="1580350" y="4855249"/>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21" name="Text 17"/>
          <p:cNvSpPr/>
          <p:nvPr/>
        </p:nvSpPr>
        <p:spPr>
          <a:xfrm>
            <a:off x="2060317" y="4894183"/>
            <a:ext cx="1866424" cy="291703"/>
          </a:xfrm>
          <a:prstGeom prst="rect">
            <a:avLst/>
          </a:prstGeom>
          <a:noFill/>
          <a:ln/>
        </p:spPr>
        <p:txBody>
          <a:bodyPr wrap="none" rtlCol="0" anchor="t"/>
          <a:lstStyle/>
          <a:p>
            <a:pPr marL="0" indent="0" algn="l">
              <a:lnSpc>
                <a:spcPts val="2296"/>
              </a:lnSpc>
              <a:buNone/>
            </a:pPr>
            <a:r>
              <a:rPr lang="en-US" sz="2800" b="1" dirty="0">
                <a:solidFill>
                  <a:srgbClr val="272525"/>
                </a:solidFill>
                <a:latin typeface="p22-mackinac-pro" pitchFamily="34" charset="0"/>
                <a:ea typeface="p22-mackinac-pro" pitchFamily="34" charset="-122"/>
                <a:cs typeface="p22-mackinac-pro" pitchFamily="34" charset="-120"/>
              </a:rPr>
              <a:t>Goal</a:t>
            </a:r>
            <a:endParaRPr lang="en-US" sz="2800" dirty="0"/>
          </a:p>
        </p:txBody>
      </p:sp>
      <p:sp>
        <p:nvSpPr>
          <p:cNvPr id="22" name="Text 18"/>
          <p:cNvSpPr/>
          <p:nvPr/>
        </p:nvSpPr>
        <p:spPr>
          <a:xfrm>
            <a:off x="1945388" y="5365697"/>
            <a:ext cx="12126211" cy="746165"/>
          </a:xfrm>
          <a:prstGeom prst="rect">
            <a:avLst/>
          </a:prstGeom>
          <a:noFill/>
          <a:ln/>
        </p:spPr>
        <p:txBody>
          <a:bodyPr wrap="square" rtlCol="0" anchor="t"/>
          <a:lstStyle/>
          <a:p>
            <a:pPr marL="0" indent="0" algn="l">
              <a:lnSpc>
                <a:spcPts val="1960"/>
              </a:lnSpc>
              <a:buNone/>
            </a:pPr>
            <a:r>
              <a:rPr lang="en-US" sz="2000" dirty="0">
                <a:solidFill>
                  <a:srgbClr val="272525"/>
                </a:solidFill>
                <a:latin typeface="Eudoxus Sans" pitchFamily="34" charset="0"/>
                <a:ea typeface="Eudoxus Sans" pitchFamily="34" charset="-122"/>
                <a:cs typeface="Eudoxus Sans" pitchFamily="34" charset="-120"/>
              </a:rPr>
              <a:t>Our goal is to provide a comprehensive platform that optimizes the mortgage application and approval process, reducing paperwork, improving transparency, and increasing access to affordable home financing.</a:t>
            </a:r>
            <a:endParaRPr lang="en-US" sz="2000" dirty="0"/>
          </a:p>
        </p:txBody>
      </p:sp>
      <p:sp>
        <p:nvSpPr>
          <p:cNvPr id="23" name="Shape 19"/>
          <p:cNvSpPr/>
          <p:nvPr/>
        </p:nvSpPr>
        <p:spPr>
          <a:xfrm>
            <a:off x="4029373" y="6703635"/>
            <a:ext cx="0" cy="31075"/>
          </a:xfrm>
          <a:prstGeom prst="rect">
            <a:avLst/>
          </a:prstGeom>
          <a:solidFill>
            <a:srgbClr val="99DDFF"/>
          </a:solidFill>
          <a:ln/>
        </p:spPr>
      </p:sp>
      <p:sp>
        <p:nvSpPr>
          <p:cNvPr id="24" name="Shape 20"/>
          <p:cNvSpPr/>
          <p:nvPr/>
        </p:nvSpPr>
        <p:spPr>
          <a:xfrm>
            <a:off x="1462636" y="6528672"/>
            <a:ext cx="349925" cy="349925"/>
          </a:xfrm>
          <a:prstGeom prst="roundRect">
            <a:avLst>
              <a:gd name="adj" fmla="val 20002"/>
            </a:avLst>
          </a:prstGeom>
          <a:solidFill>
            <a:srgbClr val="CCEEFF"/>
          </a:solidFill>
          <a:ln w="9644">
            <a:solidFill>
              <a:srgbClr val="99DDFF"/>
            </a:solidFill>
            <a:prstDash val="solid"/>
          </a:ln>
        </p:spPr>
      </p:sp>
      <p:sp>
        <p:nvSpPr>
          <p:cNvPr id="25" name="Text 21"/>
          <p:cNvSpPr/>
          <p:nvPr/>
        </p:nvSpPr>
        <p:spPr>
          <a:xfrm>
            <a:off x="1580350" y="6528672"/>
            <a:ext cx="1447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4</a:t>
            </a:r>
            <a:endParaRPr lang="en-US" sz="1837" dirty="0"/>
          </a:p>
        </p:txBody>
      </p:sp>
      <p:sp>
        <p:nvSpPr>
          <p:cNvPr id="26" name="Text 22"/>
          <p:cNvSpPr/>
          <p:nvPr/>
        </p:nvSpPr>
        <p:spPr>
          <a:xfrm>
            <a:off x="2048734" y="6521077"/>
            <a:ext cx="1866424" cy="480155"/>
          </a:xfrm>
          <a:prstGeom prst="rect">
            <a:avLst/>
          </a:prstGeom>
          <a:noFill/>
          <a:ln/>
        </p:spPr>
        <p:txBody>
          <a:bodyPr wrap="none" rtlCol="0" anchor="t"/>
          <a:lstStyle/>
          <a:p>
            <a:pPr marL="0" indent="0" algn="l">
              <a:lnSpc>
                <a:spcPts val="2296"/>
              </a:lnSpc>
              <a:buNone/>
            </a:pPr>
            <a:r>
              <a:rPr lang="en-US" sz="2800" b="1" dirty="0">
                <a:solidFill>
                  <a:srgbClr val="272525"/>
                </a:solidFill>
                <a:latin typeface="p22-mackinac-pro" pitchFamily="34" charset="0"/>
                <a:ea typeface="p22-mackinac-pro" pitchFamily="34" charset="-122"/>
                <a:cs typeface="p22-mackinac-pro" pitchFamily="34" charset="-120"/>
              </a:rPr>
              <a:t>Strategy</a:t>
            </a:r>
            <a:endParaRPr lang="en-US" sz="2800" dirty="0"/>
          </a:p>
        </p:txBody>
      </p:sp>
      <p:sp>
        <p:nvSpPr>
          <p:cNvPr id="27" name="Text 23"/>
          <p:cNvSpPr/>
          <p:nvPr/>
        </p:nvSpPr>
        <p:spPr>
          <a:xfrm>
            <a:off x="1945388" y="7001232"/>
            <a:ext cx="12329411" cy="1057157"/>
          </a:xfrm>
          <a:prstGeom prst="rect">
            <a:avLst/>
          </a:prstGeom>
          <a:noFill/>
          <a:ln/>
        </p:spPr>
        <p:txBody>
          <a:bodyPr wrap="square" rtlCol="0" anchor="t"/>
          <a:lstStyle/>
          <a:p>
            <a:pPr marL="0" indent="0" algn="l">
              <a:lnSpc>
                <a:spcPts val="1960"/>
              </a:lnSpc>
              <a:buNone/>
            </a:pPr>
            <a:r>
              <a:rPr lang="en-US" sz="2000" dirty="0">
                <a:solidFill>
                  <a:srgbClr val="272525"/>
                </a:solidFill>
                <a:latin typeface="Eudoxus Sans" pitchFamily="34" charset="0"/>
                <a:ea typeface="Eudoxus Sans" pitchFamily="34" charset="-122"/>
                <a:cs typeface="Eudoxus Sans" pitchFamily="34" charset="-120"/>
              </a:rPr>
              <a:t>Our target customers include individuals seeking mortgages, lending institutions, real estate professionals, and regulatory bodies in the mortgage and housing sector. We aim to create value for both borrowers and lenders in the mortgage market.</a:t>
            </a:r>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609601" y="484439"/>
            <a:ext cx="13783732" cy="1070967"/>
          </a:xfrm>
          <a:prstGeom prst="roundRect">
            <a:avLst>
              <a:gd name="adj" fmla="val 8574"/>
            </a:avLst>
          </a:prstGeom>
          <a:solidFill>
            <a:srgbClr val="5E98F1"/>
          </a:solidFill>
          <a:ln/>
        </p:spPr>
      </p:sp>
      <p:pic>
        <p:nvPicPr>
          <p:cNvPr id="5" name="Image 1" descr="preencoded.png"/>
          <p:cNvPicPr>
            <a:picLocks noChangeAspect="1"/>
          </p:cNvPicPr>
          <p:nvPr/>
        </p:nvPicPr>
        <p:blipFill>
          <a:blip r:embed="rId4"/>
          <a:stretch>
            <a:fillRect/>
          </a:stretch>
        </p:blipFill>
        <p:spPr>
          <a:xfrm>
            <a:off x="3738919" y="903089"/>
            <a:ext cx="510064" cy="408027"/>
          </a:xfrm>
          <a:prstGeom prst="rect">
            <a:avLst/>
          </a:prstGeom>
        </p:spPr>
      </p:pic>
      <p:sp>
        <p:nvSpPr>
          <p:cNvPr id="6" name="Text 2"/>
          <p:cNvSpPr/>
          <p:nvPr/>
        </p:nvSpPr>
        <p:spPr>
          <a:xfrm>
            <a:off x="4775266" y="800933"/>
            <a:ext cx="4927533" cy="510183"/>
          </a:xfrm>
          <a:prstGeom prst="rect">
            <a:avLst/>
          </a:prstGeom>
          <a:noFill/>
          <a:ln/>
        </p:spPr>
        <p:txBody>
          <a:bodyPr wrap="none" rtlCol="0" anchor="t"/>
          <a:lstStyle/>
          <a:p>
            <a:pPr marL="0" indent="0">
              <a:lnSpc>
                <a:spcPts val="4017"/>
              </a:lnSpc>
              <a:buNone/>
            </a:pPr>
            <a:r>
              <a:rPr lang="en-US" sz="4400" b="1" dirty="0">
                <a:solidFill>
                  <a:srgbClr val="000000"/>
                </a:solidFill>
                <a:latin typeface="p22-mackinac-pro" pitchFamily="34" charset="0"/>
                <a:ea typeface="p22-mackinac-pro" pitchFamily="34" charset="-122"/>
                <a:cs typeface="p22-mackinac-pro" pitchFamily="34" charset="-120"/>
              </a:rPr>
              <a:t>Avg Loan By Gender</a:t>
            </a:r>
            <a:endParaRPr lang="en-US" sz="4400" dirty="0"/>
          </a:p>
        </p:txBody>
      </p:sp>
      <p:sp>
        <p:nvSpPr>
          <p:cNvPr id="7" name="Text 3"/>
          <p:cNvSpPr/>
          <p:nvPr/>
        </p:nvSpPr>
        <p:spPr>
          <a:xfrm>
            <a:off x="792361" y="1862085"/>
            <a:ext cx="13600972" cy="979408"/>
          </a:xfrm>
          <a:prstGeom prst="rect">
            <a:avLst/>
          </a:prstGeom>
          <a:noFill/>
          <a:ln/>
        </p:spPr>
        <p:txBody>
          <a:bodyPr wrap="square" rtlCol="0" anchor="t"/>
          <a:lstStyle/>
          <a:p>
            <a:pPr marL="0" indent="0">
              <a:lnSpc>
                <a:spcPts val="2571"/>
              </a:lnSpc>
              <a:buNone/>
            </a:pPr>
            <a:r>
              <a:rPr lang="en-US" sz="2000" dirty="0">
                <a:solidFill>
                  <a:srgbClr val="272525"/>
                </a:solidFill>
                <a:latin typeface="Eudoxus Sans" pitchFamily="34" charset="0"/>
                <a:ea typeface="Eudoxus Sans" pitchFamily="34" charset="-122"/>
                <a:cs typeface="Eudoxus Sans" pitchFamily="34" charset="-120"/>
              </a:rPr>
              <a:t>"On average, there is an equitable distribution of loan amounts among male and female borrowers, with both genders requesting loans in similar amounts. This parity reflects our commitment to providing equal lending opportunities to all applicants, irrespective of their gender."</a:t>
            </a:r>
            <a:endParaRPr lang="en-US" sz="2000" dirty="0"/>
          </a:p>
        </p:txBody>
      </p:sp>
      <p:sp>
        <p:nvSpPr>
          <p:cNvPr id="8" name="Text 4"/>
          <p:cNvSpPr/>
          <p:nvPr/>
        </p:nvSpPr>
        <p:spPr>
          <a:xfrm>
            <a:off x="792361" y="3071336"/>
            <a:ext cx="13600972" cy="979408"/>
          </a:xfrm>
          <a:prstGeom prst="rect">
            <a:avLst/>
          </a:prstGeom>
          <a:noFill/>
          <a:ln/>
        </p:spPr>
        <p:txBody>
          <a:bodyPr wrap="square" rtlCol="0" anchor="t"/>
          <a:lstStyle/>
          <a:p>
            <a:pPr marL="0" indent="0">
              <a:lnSpc>
                <a:spcPts val="2571"/>
              </a:lnSpc>
              <a:buNone/>
            </a:pPr>
            <a:r>
              <a:rPr lang="en-US" sz="2000" dirty="0">
                <a:solidFill>
                  <a:srgbClr val="272525"/>
                </a:solidFill>
                <a:latin typeface="Eudoxus Sans" pitchFamily="34" charset="0"/>
                <a:ea typeface="Eudoxus Sans" pitchFamily="34" charset="-122"/>
              </a:rPr>
              <a:t>While the equitable distribution of loan amounts is a positive outcome, we should continue to monitor and improve our lending practices to ensure gender equality and prevent any unintended bias. Here are a few ways to further enhance our approach.</a:t>
            </a:r>
          </a:p>
        </p:txBody>
      </p:sp>
      <p:pic>
        <p:nvPicPr>
          <p:cNvPr id="9" name="Image 2" descr="preencoded.png"/>
          <p:cNvPicPr>
            <a:picLocks noChangeAspect="1"/>
          </p:cNvPicPr>
          <p:nvPr/>
        </p:nvPicPr>
        <p:blipFill>
          <a:blip r:embed="rId5"/>
          <a:stretch>
            <a:fillRect/>
          </a:stretch>
        </p:blipFill>
        <p:spPr>
          <a:xfrm>
            <a:off x="3554716" y="4050744"/>
            <a:ext cx="7147149" cy="39248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491067" y="575905"/>
            <a:ext cx="13817599" cy="1096923"/>
          </a:xfrm>
          <a:prstGeom prst="roundRect">
            <a:avLst>
              <a:gd name="adj" fmla="val 8576"/>
            </a:avLst>
          </a:prstGeom>
          <a:solidFill>
            <a:srgbClr val="5E98F1"/>
          </a:solidFill>
          <a:ln/>
        </p:spPr>
      </p:sp>
      <p:pic>
        <p:nvPicPr>
          <p:cNvPr id="5" name="Image 1" descr="preencoded.png"/>
          <p:cNvPicPr>
            <a:picLocks noChangeAspect="1"/>
          </p:cNvPicPr>
          <p:nvPr/>
        </p:nvPicPr>
        <p:blipFill>
          <a:blip r:embed="rId4"/>
          <a:stretch>
            <a:fillRect/>
          </a:stretch>
        </p:blipFill>
        <p:spPr>
          <a:xfrm>
            <a:off x="3338421" y="941427"/>
            <a:ext cx="522565" cy="418028"/>
          </a:xfrm>
          <a:prstGeom prst="rect">
            <a:avLst/>
          </a:prstGeom>
        </p:spPr>
      </p:pic>
      <p:sp>
        <p:nvSpPr>
          <p:cNvPr id="6" name="Text 2"/>
          <p:cNvSpPr/>
          <p:nvPr/>
        </p:nvSpPr>
        <p:spPr>
          <a:xfrm>
            <a:off x="4053007" y="837009"/>
            <a:ext cx="6088380" cy="522446"/>
          </a:xfrm>
          <a:prstGeom prst="rect">
            <a:avLst/>
          </a:prstGeom>
          <a:noFill/>
          <a:ln/>
        </p:spPr>
        <p:txBody>
          <a:bodyPr wrap="none" rtlCol="0" anchor="t"/>
          <a:lstStyle/>
          <a:p>
            <a:pPr marL="0" indent="0">
              <a:lnSpc>
                <a:spcPts val="4115"/>
              </a:lnSpc>
              <a:buNone/>
            </a:pPr>
            <a:r>
              <a:rPr lang="en-US" sz="4000" b="1" dirty="0">
                <a:solidFill>
                  <a:srgbClr val="000000"/>
                </a:solidFill>
                <a:latin typeface="p22-mackinac-pro" pitchFamily="34" charset="0"/>
                <a:ea typeface="p22-mackinac-pro" pitchFamily="34" charset="-122"/>
                <a:cs typeface="p22-mackinac-pro" pitchFamily="34" charset="-120"/>
              </a:rPr>
              <a:t>Top 5 State Applicant_Income</a:t>
            </a:r>
            <a:endParaRPr lang="en-US" sz="4000" dirty="0"/>
          </a:p>
        </p:txBody>
      </p:sp>
      <p:sp>
        <p:nvSpPr>
          <p:cNvPr id="7" name="Text 3"/>
          <p:cNvSpPr/>
          <p:nvPr/>
        </p:nvSpPr>
        <p:spPr>
          <a:xfrm>
            <a:off x="609600" y="1907977"/>
            <a:ext cx="13699066" cy="1003340"/>
          </a:xfrm>
          <a:prstGeom prst="rect">
            <a:avLst/>
          </a:prstGeom>
          <a:noFill/>
          <a:ln/>
        </p:spPr>
        <p:txBody>
          <a:bodyPr wrap="square" rtlCol="0" anchor="t"/>
          <a:lstStyle/>
          <a:p>
            <a:pPr marL="0" indent="0" algn="l">
              <a:lnSpc>
                <a:spcPts val="2634"/>
              </a:lnSpc>
              <a:buNone/>
            </a:pPr>
            <a:r>
              <a:rPr lang="en-US" sz="2000" dirty="0">
                <a:solidFill>
                  <a:srgbClr val="272525"/>
                </a:solidFill>
                <a:latin typeface="Eudoxus Sans" pitchFamily="34" charset="0"/>
                <a:ea typeface="Eudoxus Sans" pitchFamily="34" charset="-122"/>
                <a:cs typeface="Eudoxus Sans" pitchFamily="34" charset="-120"/>
              </a:rPr>
              <a:t>"According to our analysis, the top 5 states with the highest applicant incomes, with an average applicant income ranging from. Applicants from these states tend to have a comparatively higher income, which may be indicative of stronger financial stability."</a:t>
            </a:r>
            <a:endParaRPr lang="en-US" sz="2000" dirty="0"/>
          </a:p>
        </p:txBody>
      </p:sp>
      <p:pic>
        <p:nvPicPr>
          <p:cNvPr id="8" name="Image 2" descr="preencoded.png"/>
          <p:cNvPicPr>
            <a:picLocks noChangeAspect="1"/>
          </p:cNvPicPr>
          <p:nvPr/>
        </p:nvPicPr>
        <p:blipFill>
          <a:blip r:embed="rId5"/>
          <a:stretch>
            <a:fillRect/>
          </a:stretch>
        </p:blipFill>
        <p:spPr>
          <a:xfrm>
            <a:off x="2333599" y="3182250"/>
            <a:ext cx="9401201" cy="480493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355598" y="289548"/>
            <a:ext cx="14037733" cy="997385"/>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3384543" y="595002"/>
            <a:ext cx="555427" cy="444341"/>
          </a:xfrm>
          <a:prstGeom prst="rect">
            <a:avLst/>
          </a:prstGeom>
        </p:spPr>
      </p:pic>
      <p:sp>
        <p:nvSpPr>
          <p:cNvPr id="6" name="Text 2"/>
          <p:cNvSpPr/>
          <p:nvPr/>
        </p:nvSpPr>
        <p:spPr>
          <a:xfrm>
            <a:off x="4273894" y="483916"/>
            <a:ext cx="5669280" cy="555427"/>
          </a:xfrm>
          <a:prstGeom prst="rect">
            <a:avLst/>
          </a:prstGeom>
          <a:noFill/>
          <a:ln/>
        </p:spPr>
        <p:txBody>
          <a:bodyPr wrap="none" rtlCol="0" anchor="t"/>
          <a:lstStyle/>
          <a:p>
            <a:pPr marL="0" indent="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Top 3 County by 360 Term</a:t>
            </a:r>
            <a:endParaRPr lang="en-US" sz="3499" dirty="0"/>
          </a:p>
        </p:txBody>
      </p:sp>
      <p:sp>
        <p:nvSpPr>
          <p:cNvPr id="7" name="Text 3"/>
          <p:cNvSpPr/>
          <p:nvPr/>
        </p:nvSpPr>
        <p:spPr>
          <a:xfrm>
            <a:off x="355599" y="1443222"/>
            <a:ext cx="13591472" cy="710803"/>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"County Worcester City  leads the way with the highest number of loans with a 360-month term. This suggests that many residents in County A prefer long-term mortgages.</a:t>
            </a:r>
          </a:p>
          <a:p>
            <a:pPr marL="0" indent="0">
              <a:lnSpc>
                <a:spcPts val="2799"/>
              </a:lnSpc>
              <a:buNone/>
            </a:pPr>
            <a:endParaRPr lang="en-US" sz="2000" dirty="0"/>
          </a:p>
        </p:txBody>
      </p:sp>
      <p:sp>
        <p:nvSpPr>
          <p:cNvPr id="8" name="Text 4"/>
          <p:cNvSpPr/>
          <p:nvPr/>
        </p:nvSpPr>
        <p:spPr>
          <a:xfrm>
            <a:off x="355598" y="2334813"/>
            <a:ext cx="13591472" cy="1066205"/>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County York Hamlet comes in second place for loans with a 360-month term. This could be due to various factors, such as lower interest rates in the area or a stable real estate market that encourages homeowners to commit to long-term loans."</a:t>
            </a:r>
            <a:endParaRPr lang="en-US" sz="2000" dirty="0"/>
          </a:p>
        </p:txBody>
      </p:sp>
      <p:sp>
        <p:nvSpPr>
          <p:cNvPr id="9" name="Text 5"/>
          <p:cNvSpPr/>
          <p:nvPr/>
        </p:nvSpPr>
        <p:spPr>
          <a:xfrm>
            <a:off x="355599" y="3584587"/>
            <a:ext cx="14037733" cy="710803"/>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"County Youngstown City  takes the third spot for loans with a 360-month term. While it may have fewer such loans compared to the top two counties”</a:t>
            </a:r>
            <a:endParaRPr lang="en-US" sz="2000" dirty="0"/>
          </a:p>
        </p:txBody>
      </p:sp>
      <p:pic>
        <p:nvPicPr>
          <p:cNvPr id="14" name="Picture 13">
            <a:extLst>
              <a:ext uri="{FF2B5EF4-FFF2-40B4-BE49-F238E27FC236}">
                <a16:creationId xmlns:a16="http://schemas.microsoft.com/office/drawing/2014/main" id="{6C325110-B95D-B88E-CCED-7120BBBDAC62}"/>
              </a:ext>
            </a:extLst>
          </p:cNvPr>
          <p:cNvPicPr>
            <a:picLocks noChangeAspect="1"/>
          </p:cNvPicPr>
          <p:nvPr/>
        </p:nvPicPr>
        <p:blipFill>
          <a:blip r:embed="rId5"/>
          <a:stretch>
            <a:fillRect/>
          </a:stretch>
        </p:blipFill>
        <p:spPr>
          <a:xfrm>
            <a:off x="4426292" y="4142990"/>
            <a:ext cx="5157973" cy="400178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372534" y="227448"/>
            <a:ext cx="13817600" cy="1027390"/>
          </a:xfrm>
          <a:prstGeom prst="roundRect">
            <a:avLst>
              <a:gd name="adj" fmla="val 9732"/>
            </a:avLst>
          </a:prstGeom>
          <a:solidFill>
            <a:srgbClr val="5E98F1"/>
          </a:solidFill>
          <a:ln/>
        </p:spPr>
      </p:sp>
      <p:pic>
        <p:nvPicPr>
          <p:cNvPr id="5" name="Image 1" descr="preencoded.png"/>
          <p:cNvPicPr>
            <a:picLocks noChangeAspect="1"/>
          </p:cNvPicPr>
          <p:nvPr/>
        </p:nvPicPr>
        <p:blipFill>
          <a:blip r:embed="rId4"/>
          <a:stretch>
            <a:fillRect/>
          </a:stretch>
        </p:blipFill>
        <p:spPr>
          <a:xfrm>
            <a:off x="3750296" y="571810"/>
            <a:ext cx="416600" cy="333256"/>
          </a:xfrm>
          <a:prstGeom prst="rect">
            <a:avLst/>
          </a:prstGeom>
        </p:spPr>
      </p:pic>
      <p:sp>
        <p:nvSpPr>
          <p:cNvPr id="6" name="Text 2"/>
          <p:cNvSpPr/>
          <p:nvPr/>
        </p:nvSpPr>
        <p:spPr>
          <a:xfrm>
            <a:off x="4456801" y="496324"/>
            <a:ext cx="4297680" cy="416481"/>
          </a:xfrm>
          <a:prstGeom prst="rect">
            <a:avLst/>
          </a:prstGeom>
          <a:noFill/>
          <a:ln/>
        </p:spPr>
        <p:txBody>
          <a:bodyPr wrap="none" rtlCol="0" anchor="t"/>
          <a:lstStyle/>
          <a:p>
            <a:pPr marL="0" indent="0">
              <a:lnSpc>
                <a:spcPts val="3281"/>
              </a:lnSpc>
              <a:buNone/>
            </a:pPr>
            <a:r>
              <a:rPr lang="en-US" sz="4000" b="1" dirty="0">
                <a:solidFill>
                  <a:srgbClr val="000000"/>
                </a:solidFill>
                <a:latin typeface="p22-mackinac-pro" pitchFamily="34" charset="0"/>
                <a:ea typeface="p22-mackinac-pro" pitchFamily="34" charset="-122"/>
                <a:cs typeface="p22-mackinac-pro" pitchFamily="34" charset="-120"/>
              </a:rPr>
              <a:t>Loan Approve Rate by City</a:t>
            </a:r>
            <a:endParaRPr lang="en-US" sz="4000" dirty="0"/>
          </a:p>
        </p:txBody>
      </p:sp>
      <p:sp>
        <p:nvSpPr>
          <p:cNvPr id="7" name="Text 3"/>
          <p:cNvSpPr/>
          <p:nvPr/>
        </p:nvSpPr>
        <p:spPr>
          <a:xfrm>
            <a:off x="6028266" y="3055526"/>
            <a:ext cx="7975601" cy="2634074"/>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"Loan approval rates vary by city, with City California having the highest approval rate at 45 salaried applicant, while City Pennsylvania has a lower approval rate of 16 salaried applicant. These disparities may be due to factors such as income levels, credit scores, and employment opportunities in each city.".</a:t>
            </a:r>
            <a:endParaRPr lang="en-US" sz="2400" dirty="0"/>
          </a:p>
        </p:txBody>
      </p:sp>
      <p:pic>
        <p:nvPicPr>
          <p:cNvPr id="8" name="Image 2" descr="preencoded.png"/>
          <p:cNvPicPr>
            <a:picLocks noChangeAspect="1"/>
          </p:cNvPicPr>
          <p:nvPr/>
        </p:nvPicPr>
        <p:blipFill>
          <a:blip r:embed="rId5"/>
          <a:stretch>
            <a:fillRect/>
          </a:stretch>
        </p:blipFill>
        <p:spPr>
          <a:xfrm>
            <a:off x="372534" y="1565394"/>
            <a:ext cx="5096933" cy="644825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389467" y="477560"/>
            <a:ext cx="13817600" cy="1166336"/>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2937497" y="858164"/>
            <a:ext cx="555427" cy="444341"/>
          </a:xfrm>
          <a:prstGeom prst="rect">
            <a:avLst/>
          </a:prstGeom>
        </p:spPr>
      </p:pic>
      <p:sp>
        <p:nvSpPr>
          <p:cNvPr id="6" name="Text 2"/>
          <p:cNvSpPr/>
          <p:nvPr/>
        </p:nvSpPr>
        <p:spPr>
          <a:xfrm>
            <a:off x="3867494" y="661049"/>
            <a:ext cx="6149340" cy="555427"/>
          </a:xfrm>
          <a:prstGeom prst="rect">
            <a:avLst/>
          </a:prstGeom>
          <a:noFill/>
          <a:ln/>
        </p:spPr>
        <p:txBody>
          <a:bodyPr wrap="none" rtlCol="0" anchor="t"/>
          <a:lstStyle/>
          <a:p>
            <a:pPr marL="0" indent="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Highest Self-Employee State</a:t>
            </a:r>
            <a:endParaRPr lang="en-US" sz="3499" dirty="0"/>
          </a:p>
        </p:txBody>
      </p:sp>
      <p:sp>
        <p:nvSpPr>
          <p:cNvPr id="7" name="Text 3"/>
          <p:cNvSpPr/>
          <p:nvPr/>
        </p:nvSpPr>
        <p:spPr>
          <a:xfrm>
            <a:off x="5384800" y="2663242"/>
            <a:ext cx="8991599" cy="2840091"/>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"The Highest Self-Employee State in the U.S. where self-employment rates are notably high. Self-employed individuals in these states have taken the initiative to start their businesses and contribute to local economies. These states have a thriving entrepreneurial spirit, with a significant portion of the workforce working independently or as freelancers.</a:t>
            </a:r>
            <a:endParaRPr lang="en-US" sz="2400" dirty="0"/>
          </a:p>
        </p:txBody>
      </p:sp>
      <p:pic>
        <p:nvPicPr>
          <p:cNvPr id="8" name="Image 2" descr="preencoded.png"/>
          <p:cNvPicPr>
            <a:picLocks noChangeAspect="1"/>
          </p:cNvPicPr>
          <p:nvPr/>
        </p:nvPicPr>
        <p:blipFill>
          <a:blip r:embed="rId5"/>
          <a:stretch>
            <a:fillRect/>
          </a:stretch>
        </p:blipFill>
        <p:spPr>
          <a:xfrm>
            <a:off x="863600" y="1782709"/>
            <a:ext cx="3818677" cy="61432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135468" y="237067"/>
            <a:ext cx="14291732" cy="1007018"/>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4572528" y="569119"/>
            <a:ext cx="388739" cy="310991"/>
          </a:xfrm>
          <a:prstGeom prst="rect">
            <a:avLst/>
          </a:prstGeom>
        </p:spPr>
      </p:pic>
      <p:sp>
        <p:nvSpPr>
          <p:cNvPr id="6" name="Text 2"/>
          <p:cNvSpPr/>
          <p:nvPr/>
        </p:nvSpPr>
        <p:spPr>
          <a:xfrm>
            <a:off x="5116762" y="491252"/>
            <a:ext cx="5297237" cy="388858"/>
          </a:xfrm>
          <a:prstGeom prst="rect">
            <a:avLst/>
          </a:prstGeom>
          <a:noFill/>
          <a:ln/>
        </p:spPr>
        <p:txBody>
          <a:bodyPr wrap="none" rtlCol="0" anchor="t"/>
          <a:lstStyle/>
          <a:p>
            <a:pPr marL="0" indent="0">
              <a:lnSpc>
                <a:spcPts val="3062"/>
              </a:lnSpc>
              <a:buNone/>
            </a:pPr>
            <a:r>
              <a:rPr lang="en-US" sz="4000" b="1" dirty="0">
                <a:solidFill>
                  <a:srgbClr val="000000"/>
                </a:solidFill>
                <a:latin typeface="p22-mackinac-pro" pitchFamily="34" charset="0"/>
                <a:ea typeface="p22-mackinac-pro" pitchFamily="34" charset="-122"/>
                <a:cs typeface="p22-mackinac-pro" pitchFamily="34" charset="-120"/>
              </a:rPr>
              <a:t>Credit History by Area</a:t>
            </a:r>
            <a:endParaRPr lang="en-US" sz="4000" dirty="0"/>
          </a:p>
        </p:txBody>
      </p:sp>
      <p:sp>
        <p:nvSpPr>
          <p:cNvPr id="7" name="Text 3"/>
          <p:cNvSpPr/>
          <p:nvPr/>
        </p:nvSpPr>
        <p:spPr>
          <a:xfrm>
            <a:off x="7772398" y="1526315"/>
            <a:ext cx="6333067" cy="1301552"/>
          </a:xfrm>
          <a:prstGeom prst="rect">
            <a:avLst/>
          </a:prstGeom>
          <a:noFill/>
          <a:ln/>
        </p:spPr>
        <p:txBody>
          <a:bodyPr wrap="square" rtlCol="0" anchor="t"/>
          <a:lstStyle/>
          <a:p>
            <a:pPr marL="0" indent="0">
              <a:lnSpc>
                <a:spcPts val="1960"/>
              </a:lnSpc>
              <a:buNone/>
            </a:pPr>
            <a:r>
              <a:rPr lang="en-US" sz="2000" dirty="0">
                <a:solidFill>
                  <a:srgbClr val="272525"/>
                </a:solidFill>
                <a:latin typeface="Eudoxus Sans" pitchFamily="34" charset="0"/>
                <a:ea typeface="Eudoxus Sans" pitchFamily="34" charset="-122"/>
                <a:cs typeface="Eudoxus Sans" pitchFamily="34" charset="-120"/>
              </a:rPr>
              <a:t>"Semiurban areas exhibit a commendable track record of credit history. Borrowers from these regions have consistently demonstrated responsible financial behavior, including timely repayment of loans and a low incidence of defaults."</a:t>
            </a:r>
            <a:endParaRPr lang="en-US" sz="2000" dirty="0"/>
          </a:p>
        </p:txBody>
      </p:sp>
      <p:sp>
        <p:nvSpPr>
          <p:cNvPr id="8" name="Text 4"/>
          <p:cNvSpPr/>
          <p:nvPr/>
        </p:nvSpPr>
        <p:spPr>
          <a:xfrm>
            <a:off x="7772398" y="3344334"/>
            <a:ext cx="6038016" cy="1066800"/>
          </a:xfrm>
          <a:prstGeom prst="rect">
            <a:avLst/>
          </a:prstGeom>
          <a:noFill/>
          <a:ln/>
        </p:spPr>
        <p:txBody>
          <a:bodyPr wrap="square" rtlCol="0" anchor="t"/>
          <a:lstStyle/>
          <a:p>
            <a:pPr marL="0" indent="0">
              <a:lnSpc>
                <a:spcPts val="1960"/>
              </a:lnSpc>
              <a:buNone/>
            </a:pPr>
            <a:r>
              <a:rPr lang="en-US" sz="2000" dirty="0">
                <a:solidFill>
                  <a:srgbClr val="272525"/>
                </a:solidFill>
                <a:latin typeface="Eudoxus Sans" pitchFamily="34" charset="0"/>
                <a:ea typeface="Eudoxus Sans" pitchFamily="34" charset="-122"/>
                <a:cs typeface="Eudoxus Sans" pitchFamily="34" charset="-120"/>
              </a:rPr>
              <a:t>"Rural areas show a mixed credit history, with some borrowers maintaining good credit, while others face challenges in meeting their financial obligations"</a:t>
            </a:r>
            <a:endParaRPr lang="en-US" sz="2000" dirty="0"/>
          </a:p>
        </p:txBody>
      </p:sp>
      <p:sp>
        <p:nvSpPr>
          <p:cNvPr id="9" name="Text 5"/>
          <p:cNvSpPr/>
          <p:nvPr/>
        </p:nvSpPr>
        <p:spPr>
          <a:xfrm>
            <a:off x="7772398" y="4770556"/>
            <a:ext cx="6376685" cy="1179189"/>
          </a:xfrm>
          <a:prstGeom prst="rect">
            <a:avLst/>
          </a:prstGeom>
          <a:noFill/>
          <a:ln/>
        </p:spPr>
        <p:txBody>
          <a:bodyPr wrap="square" rtlCol="0" anchor="t"/>
          <a:lstStyle/>
          <a:p>
            <a:pPr marL="0" indent="0">
              <a:lnSpc>
                <a:spcPts val="1960"/>
              </a:lnSpc>
              <a:buNone/>
            </a:pPr>
            <a:r>
              <a:rPr lang="en-US" sz="2000" dirty="0">
                <a:solidFill>
                  <a:srgbClr val="272525"/>
                </a:solidFill>
                <a:latin typeface="Eudoxus Sans" pitchFamily="34" charset="0"/>
                <a:ea typeface="Eudoxus Sans" pitchFamily="34" charset="-122"/>
                <a:cs typeface="Eudoxus Sans" pitchFamily="34" charset="-120"/>
              </a:rPr>
              <a:t>"Urban areas reflect a varied credit history, with a range of credit scores and financial behaviors. Borrowers in urban settings have diverse economic backgrounds and financial needs."</a:t>
            </a:r>
            <a:endParaRPr lang="en-US" sz="2000" dirty="0"/>
          </a:p>
        </p:txBody>
      </p:sp>
      <p:pic>
        <p:nvPicPr>
          <p:cNvPr id="10" name="Image 2" descr="preencoded.png"/>
          <p:cNvPicPr>
            <a:picLocks noChangeAspect="1"/>
          </p:cNvPicPr>
          <p:nvPr/>
        </p:nvPicPr>
        <p:blipFill>
          <a:blip r:embed="rId5"/>
          <a:stretch>
            <a:fillRect/>
          </a:stretch>
        </p:blipFill>
        <p:spPr>
          <a:xfrm>
            <a:off x="254821" y="1373914"/>
            <a:ext cx="6976532" cy="6515077"/>
          </a:xfrm>
          <a:prstGeom prst="rect">
            <a:avLst/>
          </a:prstGeom>
        </p:spPr>
      </p:pic>
      <p:sp>
        <p:nvSpPr>
          <p:cNvPr id="11" name="Shape 6"/>
          <p:cNvSpPr/>
          <p:nvPr/>
        </p:nvSpPr>
        <p:spPr>
          <a:xfrm>
            <a:off x="3743087" y="9184243"/>
            <a:ext cx="152400" cy="152400"/>
          </a:xfrm>
          <a:prstGeom prst="roundRect">
            <a:avLst>
              <a:gd name="adj" fmla="val 36000"/>
            </a:avLst>
          </a:prstGeom>
          <a:solidFill>
            <a:srgbClr val="F7F3F2"/>
          </a:solidFill>
          <a:ln/>
        </p:spPr>
      </p:sp>
      <p:sp>
        <p:nvSpPr>
          <p:cNvPr id="12" name="Shape 7"/>
          <p:cNvSpPr/>
          <p:nvPr/>
        </p:nvSpPr>
        <p:spPr>
          <a:xfrm>
            <a:off x="3759347" y="9200504"/>
            <a:ext cx="119879" cy="119879"/>
          </a:xfrm>
          <a:prstGeom prst="roundRect">
            <a:avLst>
              <a:gd name="adj" fmla="val 762761498"/>
            </a:avLst>
          </a:prstGeom>
          <a:noFill/>
          <a:ln w="15240">
            <a:solidFill>
              <a:srgbClr val="726E6E"/>
            </a:solidFill>
            <a:prstDash val="solid"/>
          </a:ln>
        </p:spPr>
      </p:sp>
      <p:sp>
        <p:nvSpPr>
          <p:cNvPr id="13" name="Text 8"/>
          <p:cNvSpPr/>
          <p:nvPr/>
        </p:nvSpPr>
        <p:spPr>
          <a:xfrm>
            <a:off x="3820663" y="9207080"/>
            <a:ext cx="10673" cy="10673"/>
          </a:xfrm>
          <a:prstGeom prst="rect">
            <a:avLst/>
          </a:prstGeom>
          <a:noFill/>
          <a:ln/>
        </p:spPr>
        <p:txBody>
          <a:bodyPr wrap="none" rtlCol="0" anchor="t"/>
          <a:lstStyle/>
          <a:p>
            <a:pPr marL="0" indent="0">
              <a:lnSpc>
                <a:spcPts val="864"/>
              </a:lnSpc>
              <a:buNone/>
            </a:pPr>
            <a:r>
              <a:rPr lang="en-US" sz="720" dirty="0">
                <a:solidFill>
                  <a:srgbClr val="726E6E"/>
                </a:solidFill>
                <a:latin typeface="Eudoxus Sans" pitchFamily="34" charset="0"/>
                <a:ea typeface="Eudoxus Sans" pitchFamily="34" charset="-122"/>
                <a:cs typeface="Eudoxus Sans" pitchFamily="34" charset="-120"/>
              </a:rPr>
              <a:t>Loading...</a:t>
            </a:r>
            <a:endParaRPr lang="en-US" sz="7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36800"/>
            <a:ext cx="14630400" cy="5892800"/>
          </a:xfrm>
          <a:prstGeom prst="rect">
            <a:avLst/>
          </a:prstGeom>
          <a:solidFill>
            <a:srgbClr val="FFFFFF">
              <a:alpha val="75000"/>
            </a:srgbClr>
          </a:solidFill>
          <a:ln w="10120">
            <a:solidFill>
              <a:srgbClr val="FFFFFF">
                <a:alpha val="64000"/>
              </a:srgbClr>
            </a:solidFill>
            <a:prstDash val="solid"/>
          </a:ln>
        </p:spPr>
      </p:sp>
      <p:sp>
        <p:nvSpPr>
          <p:cNvPr id="4" name="Shape 1"/>
          <p:cNvSpPr/>
          <p:nvPr/>
        </p:nvSpPr>
        <p:spPr>
          <a:xfrm>
            <a:off x="3435429" y="2491502"/>
            <a:ext cx="7759541" cy="857607"/>
          </a:xfrm>
          <a:prstGeom prst="roundRect">
            <a:avLst>
              <a:gd name="adj" fmla="val 8572"/>
            </a:avLst>
          </a:prstGeom>
          <a:solidFill>
            <a:srgbClr val="5E98F1"/>
          </a:solidFill>
          <a:ln/>
        </p:spPr>
      </p:sp>
      <p:pic>
        <p:nvPicPr>
          <p:cNvPr id="5" name="Image 1" descr="preencoded.png"/>
          <p:cNvPicPr>
            <a:picLocks noChangeAspect="1"/>
          </p:cNvPicPr>
          <p:nvPr/>
        </p:nvPicPr>
        <p:blipFill>
          <a:blip r:embed="rId4"/>
          <a:stretch>
            <a:fillRect/>
          </a:stretch>
        </p:blipFill>
        <p:spPr>
          <a:xfrm>
            <a:off x="3598783" y="2722245"/>
            <a:ext cx="408384" cy="326708"/>
          </a:xfrm>
          <a:prstGeom prst="rect">
            <a:avLst/>
          </a:prstGeom>
        </p:spPr>
      </p:pic>
      <p:sp>
        <p:nvSpPr>
          <p:cNvPr id="6" name="Text 2"/>
          <p:cNvSpPr/>
          <p:nvPr/>
        </p:nvSpPr>
        <p:spPr>
          <a:xfrm>
            <a:off x="4170521" y="2695694"/>
            <a:ext cx="5440680" cy="408384"/>
          </a:xfrm>
          <a:prstGeom prst="rect">
            <a:avLst/>
          </a:prstGeom>
          <a:noFill/>
          <a:ln/>
        </p:spPr>
        <p:txBody>
          <a:bodyPr wrap="none" rtlCol="0" anchor="t"/>
          <a:lstStyle/>
          <a:p>
            <a:pPr marL="0" indent="0">
              <a:lnSpc>
                <a:spcPts val="3216"/>
              </a:lnSpc>
              <a:buNone/>
            </a:pPr>
            <a:r>
              <a:rPr lang="en-US" sz="2573" b="1" dirty="0">
                <a:solidFill>
                  <a:srgbClr val="000000"/>
                </a:solidFill>
                <a:latin typeface="p22-mackinac-pro" pitchFamily="34" charset="0"/>
                <a:ea typeface="p22-mackinac-pro" pitchFamily="34" charset="-122"/>
                <a:cs typeface="p22-mackinac-pro" pitchFamily="34" charset="-120"/>
              </a:rPr>
              <a:t>Data Collection and Preprocessing</a:t>
            </a:r>
            <a:endParaRPr lang="en-US" sz="2573" dirty="0"/>
          </a:p>
        </p:txBody>
      </p:sp>
      <p:sp>
        <p:nvSpPr>
          <p:cNvPr id="7" name="Shape 3"/>
          <p:cNvSpPr/>
          <p:nvPr/>
        </p:nvSpPr>
        <p:spPr>
          <a:xfrm>
            <a:off x="3664148" y="3532823"/>
            <a:ext cx="32623" cy="4247198"/>
          </a:xfrm>
          <a:prstGeom prst="rect">
            <a:avLst/>
          </a:prstGeom>
          <a:solidFill>
            <a:srgbClr val="99DDFF"/>
          </a:solidFill>
          <a:ln/>
        </p:spPr>
      </p:sp>
      <p:sp>
        <p:nvSpPr>
          <p:cNvPr id="8" name="Shape 4"/>
          <p:cNvSpPr/>
          <p:nvPr/>
        </p:nvSpPr>
        <p:spPr>
          <a:xfrm>
            <a:off x="3864233" y="3827740"/>
            <a:ext cx="571738" cy="32623"/>
          </a:xfrm>
          <a:prstGeom prst="rect">
            <a:avLst/>
          </a:prstGeom>
          <a:solidFill>
            <a:srgbClr val="99DDFF"/>
          </a:solidFill>
          <a:ln/>
        </p:spPr>
      </p:sp>
      <p:sp>
        <p:nvSpPr>
          <p:cNvPr id="9" name="Shape 5"/>
          <p:cNvSpPr/>
          <p:nvPr/>
        </p:nvSpPr>
        <p:spPr>
          <a:xfrm>
            <a:off x="3496687" y="3660338"/>
            <a:ext cx="367546" cy="367546"/>
          </a:xfrm>
          <a:prstGeom prst="roundRect">
            <a:avLst>
              <a:gd name="adj" fmla="val 20001"/>
            </a:avLst>
          </a:prstGeom>
          <a:solidFill>
            <a:srgbClr val="CCEEFF"/>
          </a:solidFill>
          <a:ln w="10120">
            <a:solidFill>
              <a:srgbClr val="99DDFF"/>
            </a:solidFill>
            <a:prstDash val="solid"/>
          </a:ln>
        </p:spPr>
      </p:sp>
      <p:sp>
        <p:nvSpPr>
          <p:cNvPr id="10" name="Text 6"/>
          <p:cNvSpPr/>
          <p:nvPr/>
        </p:nvSpPr>
        <p:spPr>
          <a:xfrm>
            <a:off x="3630870" y="3690938"/>
            <a:ext cx="99060" cy="306229"/>
          </a:xfrm>
          <a:prstGeom prst="rect">
            <a:avLst/>
          </a:prstGeom>
          <a:noFill/>
          <a:ln/>
        </p:spPr>
        <p:txBody>
          <a:bodyPr wrap="none" rtlCol="0" anchor="t"/>
          <a:lstStyle/>
          <a:p>
            <a:pPr marL="0" indent="0" algn="ctr">
              <a:lnSpc>
                <a:spcPts val="2412"/>
              </a:lnSpc>
              <a:buNone/>
            </a:pPr>
            <a:r>
              <a:rPr lang="en-US" sz="1929" b="1" dirty="0">
                <a:solidFill>
                  <a:srgbClr val="272525"/>
                </a:solidFill>
                <a:latin typeface="p22-mackinac-pro" pitchFamily="34" charset="0"/>
                <a:ea typeface="p22-mackinac-pro" pitchFamily="34" charset="-122"/>
                <a:cs typeface="p22-mackinac-pro" pitchFamily="34" charset="-120"/>
              </a:rPr>
              <a:t>1</a:t>
            </a:r>
            <a:endParaRPr lang="en-US" sz="1929" dirty="0"/>
          </a:p>
        </p:txBody>
      </p:sp>
      <p:sp>
        <p:nvSpPr>
          <p:cNvPr id="11" name="Text 7"/>
          <p:cNvSpPr/>
          <p:nvPr/>
        </p:nvSpPr>
        <p:spPr>
          <a:xfrm>
            <a:off x="4578906" y="3696176"/>
            <a:ext cx="1633538" cy="255151"/>
          </a:xfrm>
          <a:prstGeom prst="rect">
            <a:avLst/>
          </a:prstGeom>
          <a:noFill/>
          <a:ln/>
        </p:spPr>
        <p:txBody>
          <a:bodyPr wrap="none" rtlCol="0" anchor="t"/>
          <a:lstStyle/>
          <a:p>
            <a:pPr marL="0" indent="0" algn="l">
              <a:lnSpc>
                <a:spcPts val="2010"/>
              </a:lnSpc>
              <a:buNone/>
            </a:pPr>
            <a:r>
              <a:rPr lang="en-US" sz="1608" b="1" dirty="0">
                <a:solidFill>
                  <a:srgbClr val="272525"/>
                </a:solidFill>
                <a:latin typeface="p22-mackinac-pro" pitchFamily="34" charset="0"/>
                <a:ea typeface="p22-mackinac-pro" pitchFamily="34" charset="-122"/>
                <a:cs typeface="p22-mackinac-pro" pitchFamily="34" charset="-120"/>
              </a:rPr>
              <a:t>Sources of Data</a:t>
            </a:r>
            <a:endParaRPr lang="en-US" sz="1608" dirty="0"/>
          </a:p>
        </p:txBody>
      </p:sp>
      <p:sp>
        <p:nvSpPr>
          <p:cNvPr id="12" name="Text 8"/>
          <p:cNvSpPr/>
          <p:nvPr/>
        </p:nvSpPr>
        <p:spPr>
          <a:xfrm>
            <a:off x="4578906" y="4114681"/>
            <a:ext cx="6616065" cy="522684"/>
          </a:xfrm>
          <a:prstGeom prst="rect">
            <a:avLst/>
          </a:prstGeom>
          <a:noFill/>
          <a:ln/>
        </p:spPr>
        <p:txBody>
          <a:bodyPr wrap="square" rtlCol="0" anchor="t"/>
          <a:lstStyle/>
          <a:p>
            <a:pPr marL="0" indent="0" algn="l">
              <a:lnSpc>
                <a:spcPts val="2058"/>
              </a:lnSpc>
              <a:buNone/>
            </a:pPr>
            <a:r>
              <a:rPr lang="en-US" sz="1286" dirty="0">
                <a:solidFill>
                  <a:srgbClr val="272525"/>
                </a:solidFill>
                <a:latin typeface="Eudoxus Sans" pitchFamily="34" charset="0"/>
                <a:ea typeface="Eudoxus Sans" pitchFamily="34" charset="-122"/>
                <a:cs typeface="Eudoxus Sans" pitchFamily="34" charset="-120"/>
              </a:rPr>
              <a:t>Discover the diverse range of data sources, including transactional data, credit data, and property data, used for mortgage analytics.</a:t>
            </a:r>
            <a:endParaRPr lang="en-US" sz="1286" dirty="0"/>
          </a:p>
        </p:txBody>
      </p:sp>
      <p:sp>
        <p:nvSpPr>
          <p:cNvPr id="13" name="Shape 9"/>
          <p:cNvSpPr/>
          <p:nvPr/>
        </p:nvSpPr>
        <p:spPr>
          <a:xfrm>
            <a:off x="3864233" y="5297924"/>
            <a:ext cx="571738" cy="32623"/>
          </a:xfrm>
          <a:prstGeom prst="rect">
            <a:avLst/>
          </a:prstGeom>
          <a:solidFill>
            <a:srgbClr val="99DDFF"/>
          </a:solidFill>
          <a:ln/>
        </p:spPr>
      </p:sp>
      <p:sp>
        <p:nvSpPr>
          <p:cNvPr id="14" name="Shape 10"/>
          <p:cNvSpPr/>
          <p:nvPr/>
        </p:nvSpPr>
        <p:spPr>
          <a:xfrm>
            <a:off x="3496687" y="5130522"/>
            <a:ext cx="367546" cy="367546"/>
          </a:xfrm>
          <a:prstGeom prst="roundRect">
            <a:avLst>
              <a:gd name="adj" fmla="val 20001"/>
            </a:avLst>
          </a:prstGeom>
          <a:solidFill>
            <a:srgbClr val="CCEEFF"/>
          </a:solidFill>
          <a:ln w="10120">
            <a:solidFill>
              <a:srgbClr val="99DDFF"/>
            </a:solidFill>
            <a:prstDash val="solid"/>
          </a:ln>
        </p:spPr>
      </p:sp>
      <p:sp>
        <p:nvSpPr>
          <p:cNvPr id="15" name="Text 11"/>
          <p:cNvSpPr/>
          <p:nvPr/>
        </p:nvSpPr>
        <p:spPr>
          <a:xfrm>
            <a:off x="3608010" y="5161121"/>
            <a:ext cx="144780" cy="306229"/>
          </a:xfrm>
          <a:prstGeom prst="rect">
            <a:avLst/>
          </a:prstGeom>
          <a:noFill/>
          <a:ln/>
        </p:spPr>
        <p:txBody>
          <a:bodyPr wrap="none" rtlCol="0" anchor="t"/>
          <a:lstStyle/>
          <a:p>
            <a:pPr marL="0" indent="0" algn="ctr">
              <a:lnSpc>
                <a:spcPts val="2412"/>
              </a:lnSpc>
              <a:buNone/>
            </a:pPr>
            <a:r>
              <a:rPr lang="en-US" sz="1929" b="1" dirty="0">
                <a:solidFill>
                  <a:srgbClr val="272525"/>
                </a:solidFill>
                <a:latin typeface="p22-mackinac-pro" pitchFamily="34" charset="0"/>
                <a:ea typeface="p22-mackinac-pro" pitchFamily="34" charset="-122"/>
                <a:cs typeface="p22-mackinac-pro" pitchFamily="34" charset="-120"/>
              </a:rPr>
              <a:t>2</a:t>
            </a:r>
            <a:endParaRPr lang="en-US" sz="1929" dirty="0"/>
          </a:p>
        </p:txBody>
      </p:sp>
      <p:sp>
        <p:nvSpPr>
          <p:cNvPr id="16" name="Text 12"/>
          <p:cNvSpPr/>
          <p:nvPr/>
        </p:nvSpPr>
        <p:spPr>
          <a:xfrm>
            <a:off x="4578906" y="5166360"/>
            <a:ext cx="3467100" cy="255151"/>
          </a:xfrm>
          <a:prstGeom prst="rect">
            <a:avLst/>
          </a:prstGeom>
          <a:noFill/>
          <a:ln/>
        </p:spPr>
        <p:txBody>
          <a:bodyPr wrap="none" rtlCol="0" anchor="t"/>
          <a:lstStyle/>
          <a:p>
            <a:pPr marL="0" indent="0" algn="l">
              <a:lnSpc>
                <a:spcPts val="2010"/>
              </a:lnSpc>
              <a:buNone/>
            </a:pPr>
            <a:r>
              <a:rPr lang="en-US" sz="1608" b="1" dirty="0">
                <a:solidFill>
                  <a:srgbClr val="272525"/>
                </a:solidFill>
                <a:latin typeface="p22-mackinac-pro" pitchFamily="34" charset="0"/>
                <a:ea typeface="p22-mackinac-pro" pitchFamily="34" charset="-122"/>
                <a:cs typeface="p22-mackinac-pro" pitchFamily="34" charset="-120"/>
              </a:rPr>
              <a:t>Data Cleaning and Transformation</a:t>
            </a:r>
            <a:endParaRPr lang="en-US" sz="1608" dirty="0"/>
          </a:p>
        </p:txBody>
      </p:sp>
      <p:sp>
        <p:nvSpPr>
          <p:cNvPr id="17" name="Text 13"/>
          <p:cNvSpPr/>
          <p:nvPr/>
        </p:nvSpPr>
        <p:spPr>
          <a:xfrm>
            <a:off x="4578906" y="5584865"/>
            <a:ext cx="6616065" cy="522684"/>
          </a:xfrm>
          <a:prstGeom prst="rect">
            <a:avLst/>
          </a:prstGeom>
          <a:noFill/>
          <a:ln/>
        </p:spPr>
        <p:txBody>
          <a:bodyPr wrap="square" rtlCol="0" anchor="t"/>
          <a:lstStyle/>
          <a:p>
            <a:pPr marL="0" indent="0" algn="l">
              <a:lnSpc>
                <a:spcPts val="2058"/>
              </a:lnSpc>
              <a:buNone/>
            </a:pPr>
            <a:r>
              <a:rPr lang="en-US" sz="1286" dirty="0">
                <a:solidFill>
                  <a:srgbClr val="272525"/>
                </a:solidFill>
                <a:latin typeface="Eudoxus Sans" pitchFamily="34" charset="0"/>
                <a:ea typeface="Eudoxus Sans" pitchFamily="34" charset="-122"/>
                <a:cs typeface="Eudoxus Sans" pitchFamily="34" charset="-120"/>
              </a:rPr>
              <a:t>Learn the crucial steps involved in cleaning and transforming raw mortgage data into a usable format for analysis.</a:t>
            </a:r>
            <a:endParaRPr lang="en-US" sz="1286" dirty="0"/>
          </a:p>
        </p:txBody>
      </p:sp>
      <p:sp>
        <p:nvSpPr>
          <p:cNvPr id="18" name="Shape 14"/>
          <p:cNvSpPr/>
          <p:nvPr/>
        </p:nvSpPr>
        <p:spPr>
          <a:xfrm>
            <a:off x="3864233" y="6768108"/>
            <a:ext cx="571738" cy="32623"/>
          </a:xfrm>
          <a:prstGeom prst="rect">
            <a:avLst/>
          </a:prstGeom>
          <a:solidFill>
            <a:srgbClr val="99DDFF"/>
          </a:solidFill>
          <a:ln/>
        </p:spPr>
      </p:sp>
      <p:sp>
        <p:nvSpPr>
          <p:cNvPr id="19" name="Shape 15"/>
          <p:cNvSpPr/>
          <p:nvPr/>
        </p:nvSpPr>
        <p:spPr>
          <a:xfrm>
            <a:off x="3496687" y="6600706"/>
            <a:ext cx="367546" cy="367546"/>
          </a:xfrm>
          <a:prstGeom prst="roundRect">
            <a:avLst>
              <a:gd name="adj" fmla="val 20001"/>
            </a:avLst>
          </a:prstGeom>
          <a:solidFill>
            <a:srgbClr val="CCEEFF"/>
          </a:solidFill>
          <a:ln w="10120">
            <a:solidFill>
              <a:srgbClr val="99DDFF"/>
            </a:solidFill>
            <a:prstDash val="solid"/>
          </a:ln>
        </p:spPr>
      </p:sp>
      <p:sp>
        <p:nvSpPr>
          <p:cNvPr id="20" name="Text 16"/>
          <p:cNvSpPr/>
          <p:nvPr/>
        </p:nvSpPr>
        <p:spPr>
          <a:xfrm>
            <a:off x="3608010" y="6631305"/>
            <a:ext cx="144780" cy="306229"/>
          </a:xfrm>
          <a:prstGeom prst="rect">
            <a:avLst/>
          </a:prstGeom>
          <a:noFill/>
          <a:ln/>
        </p:spPr>
        <p:txBody>
          <a:bodyPr wrap="none" rtlCol="0" anchor="t"/>
          <a:lstStyle/>
          <a:p>
            <a:pPr marL="0" indent="0" algn="ctr">
              <a:lnSpc>
                <a:spcPts val="2412"/>
              </a:lnSpc>
              <a:buNone/>
            </a:pPr>
            <a:r>
              <a:rPr lang="en-US" sz="1929" b="1" dirty="0">
                <a:solidFill>
                  <a:srgbClr val="272525"/>
                </a:solidFill>
                <a:latin typeface="p22-mackinac-pro" pitchFamily="34" charset="0"/>
                <a:ea typeface="p22-mackinac-pro" pitchFamily="34" charset="-122"/>
                <a:cs typeface="p22-mackinac-pro" pitchFamily="34" charset="-120"/>
              </a:rPr>
              <a:t>3</a:t>
            </a:r>
            <a:endParaRPr lang="en-US" sz="1929" dirty="0"/>
          </a:p>
        </p:txBody>
      </p:sp>
      <p:sp>
        <p:nvSpPr>
          <p:cNvPr id="21" name="Text 17"/>
          <p:cNvSpPr/>
          <p:nvPr/>
        </p:nvSpPr>
        <p:spPr>
          <a:xfrm>
            <a:off x="4578906" y="6636544"/>
            <a:ext cx="2042160" cy="255151"/>
          </a:xfrm>
          <a:prstGeom prst="rect">
            <a:avLst/>
          </a:prstGeom>
          <a:noFill/>
          <a:ln/>
        </p:spPr>
        <p:txBody>
          <a:bodyPr wrap="none" rtlCol="0" anchor="t"/>
          <a:lstStyle/>
          <a:p>
            <a:pPr marL="0" indent="0" algn="l">
              <a:lnSpc>
                <a:spcPts val="2010"/>
              </a:lnSpc>
              <a:buNone/>
            </a:pPr>
            <a:r>
              <a:rPr lang="en-US" sz="1608" b="1" dirty="0">
                <a:solidFill>
                  <a:srgbClr val="272525"/>
                </a:solidFill>
                <a:latin typeface="p22-mackinac-pro" pitchFamily="34" charset="0"/>
                <a:ea typeface="p22-mackinac-pro" pitchFamily="34" charset="-122"/>
                <a:cs typeface="p22-mackinac-pro" pitchFamily="34" charset="-120"/>
              </a:rPr>
              <a:t>Feature Engineering</a:t>
            </a:r>
            <a:endParaRPr lang="en-US" sz="1608" dirty="0"/>
          </a:p>
        </p:txBody>
      </p:sp>
      <p:sp>
        <p:nvSpPr>
          <p:cNvPr id="22" name="Text 18"/>
          <p:cNvSpPr/>
          <p:nvPr/>
        </p:nvSpPr>
        <p:spPr>
          <a:xfrm>
            <a:off x="4578906" y="7055048"/>
            <a:ext cx="6616065" cy="522684"/>
          </a:xfrm>
          <a:prstGeom prst="rect">
            <a:avLst/>
          </a:prstGeom>
          <a:noFill/>
          <a:ln/>
        </p:spPr>
        <p:txBody>
          <a:bodyPr wrap="square" rtlCol="0" anchor="t"/>
          <a:lstStyle/>
          <a:p>
            <a:pPr marL="0" indent="0" algn="l">
              <a:lnSpc>
                <a:spcPts val="2058"/>
              </a:lnSpc>
              <a:buNone/>
            </a:pPr>
            <a:r>
              <a:rPr lang="en-US" sz="1286" dirty="0">
                <a:solidFill>
                  <a:srgbClr val="272525"/>
                </a:solidFill>
                <a:latin typeface="Eudoxus Sans" pitchFamily="34" charset="0"/>
                <a:ea typeface="Eudoxus Sans" pitchFamily="34" charset="-122"/>
                <a:cs typeface="Eudoxus Sans" pitchFamily="34" charset="-120"/>
              </a:rPr>
              <a:t>Explore techniques to extract insightful features from the mortgage dataset, enabling more accurate predictive modeling.</a:t>
            </a:r>
            <a:endParaRPr lang="en-US" sz="1286" dirty="0"/>
          </a:p>
        </p:txBody>
      </p:sp>
      <p:pic>
        <p:nvPicPr>
          <p:cNvPr id="23" name="Image 2" descr="preencoded.png"/>
          <p:cNvPicPr>
            <a:picLocks noChangeAspect="1"/>
          </p:cNvPicPr>
          <p:nvPr/>
        </p:nvPicPr>
        <p:blipFill>
          <a:blip r:embed="rId5"/>
          <a:stretch>
            <a:fillRect/>
          </a:stretch>
        </p:blipFill>
        <p:spPr>
          <a:xfrm>
            <a:off x="0" y="0"/>
            <a:ext cx="14630400" cy="2336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351692" y="508397"/>
            <a:ext cx="13944600" cy="970359"/>
          </a:xfrm>
          <a:prstGeom prst="roundRect">
            <a:avLst>
              <a:gd name="adj" fmla="val 8574"/>
            </a:avLst>
          </a:prstGeom>
          <a:solidFill>
            <a:srgbClr val="D8AFF8"/>
          </a:solidFill>
          <a:ln/>
        </p:spPr>
      </p:sp>
      <p:pic>
        <p:nvPicPr>
          <p:cNvPr id="5" name="Image 1" descr="preencoded.png"/>
          <p:cNvPicPr>
            <a:picLocks noChangeAspect="1"/>
          </p:cNvPicPr>
          <p:nvPr/>
        </p:nvPicPr>
        <p:blipFill>
          <a:blip r:embed="rId4"/>
          <a:stretch>
            <a:fillRect/>
          </a:stretch>
        </p:blipFill>
        <p:spPr>
          <a:xfrm>
            <a:off x="4973048" y="766405"/>
            <a:ext cx="462201" cy="369689"/>
          </a:xfrm>
          <a:prstGeom prst="rect">
            <a:avLst/>
          </a:prstGeom>
        </p:spPr>
      </p:pic>
      <p:sp>
        <p:nvSpPr>
          <p:cNvPr id="6" name="Text 2"/>
          <p:cNvSpPr/>
          <p:nvPr/>
        </p:nvSpPr>
        <p:spPr>
          <a:xfrm>
            <a:off x="5707957" y="673893"/>
            <a:ext cx="3253740" cy="462201"/>
          </a:xfrm>
          <a:prstGeom prst="rect">
            <a:avLst/>
          </a:prstGeom>
          <a:noFill/>
          <a:ln/>
        </p:spPr>
        <p:txBody>
          <a:bodyPr wrap="none" rtlCol="0" anchor="t"/>
          <a:lstStyle/>
          <a:p>
            <a:pPr marL="0" indent="0">
              <a:lnSpc>
                <a:spcPts val="3639"/>
              </a:lnSpc>
              <a:buNone/>
            </a:pPr>
            <a:r>
              <a:rPr lang="en-US" sz="4000" b="1" dirty="0">
                <a:solidFill>
                  <a:srgbClr val="000000"/>
                </a:solidFill>
                <a:latin typeface="p22-mackinac-pro" pitchFamily="34" charset="0"/>
                <a:ea typeface="p22-mackinac-pro" pitchFamily="34" charset="-122"/>
                <a:cs typeface="p22-mackinac-pro" pitchFamily="34" charset="-120"/>
              </a:rPr>
              <a:t>EDA using Python</a:t>
            </a:r>
            <a:endParaRPr lang="en-US" sz="4000" dirty="0"/>
          </a:p>
        </p:txBody>
      </p:sp>
      <p:sp>
        <p:nvSpPr>
          <p:cNvPr id="7" name="Text 3"/>
          <p:cNvSpPr/>
          <p:nvPr/>
        </p:nvSpPr>
        <p:spPr>
          <a:xfrm>
            <a:off x="351692" y="1686639"/>
            <a:ext cx="14120446" cy="887254"/>
          </a:xfrm>
          <a:prstGeom prst="rect">
            <a:avLst/>
          </a:prstGeom>
          <a:noFill/>
          <a:ln/>
        </p:spPr>
        <p:txBody>
          <a:bodyPr wrap="square" rtlCol="0" anchor="t"/>
          <a:lstStyle/>
          <a:p>
            <a:pPr marL="0" indent="0">
              <a:lnSpc>
                <a:spcPts val="2329"/>
              </a:lnSpc>
              <a:buNone/>
            </a:pPr>
            <a:r>
              <a:rPr lang="en-US" sz="2000" dirty="0">
                <a:solidFill>
                  <a:srgbClr val="272525"/>
                </a:solidFill>
                <a:latin typeface="Eudoxus Sans" pitchFamily="34" charset="0"/>
                <a:ea typeface="Eudoxus Sans" pitchFamily="34" charset="-122"/>
                <a:cs typeface="Eudoxus Sans" pitchFamily="34" charset="-120"/>
              </a:rPr>
              <a:t>Python is crucial in a U.S. Mortgage Corporation's EDA project for its versatility in handling data manipulation and analysis, offering a rich ecosystem of libraries (e.g., Pandas, NumPy, Matplotlib) that streamline tasks, enhance visualization, and facilitate informed decision-making.</a:t>
            </a:r>
            <a:endParaRPr lang="en-US" sz="2000" dirty="0"/>
          </a:p>
        </p:txBody>
      </p:sp>
      <p:pic>
        <p:nvPicPr>
          <p:cNvPr id="8" name="Image 2" descr="preencoded.png"/>
          <p:cNvPicPr>
            <a:picLocks noChangeAspect="1"/>
          </p:cNvPicPr>
          <p:nvPr/>
        </p:nvPicPr>
        <p:blipFill>
          <a:blip r:embed="rId5"/>
          <a:stretch>
            <a:fillRect/>
          </a:stretch>
        </p:blipFill>
        <p:spPr>
          <a:xfrm>
            <a:off x="2414339" y="2844799"/>
            <a:ext cx="9617131" cy="51386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321734" y="226999"/>
            <a:ext cx="14054665" cy="1207294"/>
          </a:xfrm>
          <a:prstGeom prst="roundRect">
            <a:avLst>
              <a:gd name="adj" fmla="val 6923"/>
            </a:avLst>
          </a:prstGeom>
          <a:solidFill>
            <a:srgbClr val="5E98F1"/>
          </a:solidFill>
          <a:ln/>
        </p:spPr>
      </p:sp>
      <p:pic>
        <p:nvPicPr>
          <p:cNvPr id="5" name="Image 1" descr="preencoded.png"/>
          <p:cNvPicPr>
            <a:picLocks noChangeAspect="1"/>
          </p:cNvPicPr>
          <p:nvPr/>
        </p:nvPicPr>
        <p:blipFill>
          <a:blip r:embed="rId4"/>
          <a:stretch>
            <a:fillRect/>
          </a:stretch>
        </p:blipFill>
        <p:spPr>
          <a:xfrm>
            <a:off x="3865364" y="476989"/>
            <a:ext cx="517128" cy="413703"/>
          </a:xfrm>
          <a:prstGeom prst="rect">
            <a:avLst/>
          </a:prstGeom>
        </p:spPr>
      </p:pic>
      <p:sp>
        <p:nvSpPr>
          <p:cNvPr id="9" name="Text 5"/>
          <p:cNvSpPr/>
          <p:nvPr/>
        </p:nvSpPr>
        <p:spPr>
          <a:xfrm>
            <a:off x="4523582" y="476989"/>
            <a:ext cx="4772818" cy="789544"/>
          </a:xfrm>
          <a:prstGeom prst="rect">
            <a:avLst/>
          </a:prstGeom>
          <a:noFill/>
          <a:ln/>
        </p:spPr>
        <p:txBody>
          <a:bodyPr wrap="none" rtlCol="0" anchor="t"/>
          <a:lstStyle/>
          <a:p>
            <a:pPr marL="0" indent="0">
              <a:lnSpc>
                <a:spcPts val="3656"/>
              </a:lnSpc>
              <a:buNone/>
            </a:pPr>
            <a:r>
              <a:rPr lang="en-US" sz="4000" b="1" dirty="0">
                <a:solidFill>
                  <a:srgbClr val="000000"/>
                </a:solidFill>
                <a:latin typeface="p22-mackinac-pro" pitchFamily="34" charset="0"/>
                <a:ea typeface="p22-mackinac-pro" pitchFamily="34" charset="-122"/>
                <a:cs typeface="p22-mackinac-pro" pitchFamily="34" charset="-120"/>
              </a:rPr>
              <a:t>Import Pandas &amp; DF</a:t>
            </a:r>
            <a:endParaRPr lang="en-US" sz="4000" dirty="0"/>
          </a:p>
        </p:txBody>
      </p:sp>
      <p:sp>
        <p:nvSpPr>
          <p:cNvPr id="10" name="Text 6"/>
          <p:cNvSpPr/>
          <p:nvPr/>
        </p:nvSpPr>
        <p:spPr>
          <a:xfrm>
            <a:off x="321734" y="1640350"/>
            <a:ext cx="13682133" cy="891540"/>
          </a:xfrm>
          <a:prstGeom prst="rect">
            <a:avLst/>
          </a:prstGeom>
          <a:noFill/>
          <a:ln/>
        </p:spPr>
        <p:txBody>
          <a:bodyPr wrap="square" rtlCol="0" anchor="t"/>
          <a:lstStyle/>
          <a:p>
            <a:pPr marL="0" indent="0">
              <a:lnSpc>
                <a:spcPts val="2340"/>
              </a:lnSpc>
              <a:buNone/>
            </a:pPr>
            <a:r>
              <a:rPr lang="en-US" sz="2000" dirty="0">
                <a:solidFill>
                  <a:srgbClr val="272525"/>
                </a:solidFill>
                <a:latin typeface="Eudoxus Sans" pitchFamily="34" charset="0"/>
                <a:ea typeface="Eudoxus Sans" pitchFamily="34" charset="-122"/>
                <a:cs typeface="Eudoxus Sans" pitchFamily="34" charset="-120"/>
              </a:rPr>
              <a:t>EDA involves analyzing and visualizing the dataset to gain insights, understand the underlying patterns, and make informed decisions about the subsequent steps in your analysis or modeling process</a:t>
            </a:r>
            <a:endParaRPr lang="en-US" sz="2000" dirty="0"/>
          </a:p>
        </p:txBody>
      </p:sp>
      <p:pic>
        <p:nvPicPr>
          <p:cNvPr id="11" name="Image 2" descr="preencoded.png"/>
          <p:cNvPicPr>
            <a:picLocks noChangeAspect="1"/>
          </p:cNvPicPr>
          <p:nvPr/>
        </p:nvPicPr>
        <p:blipFill>
          <a:blip r:embed="rId5"/>
          <a:stretch>
            <a:fillRect/>
          </a:stretch>
        </p:blipFill>
        <p:spPr>
          <a:xfrm>
            <a:off x="2446734" y="2402179"/>
            <a:ext cx="10518644" cy="559035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169333" y="294501"/>
            <a:ext cx="14325600" cy="996434"/>
          </a:xfrm>
          <a:prstGeom prst="roundRect">
            <a:avLst>
              <a:gd name="adj" fmla="val 8574"/>
            </a:avLst>
          </a:prstGeom>
          <a:solidFill>
            <a:srgbClr val="5E98F1"/>
          </a:solidFill>
          <a:ln/>
        </p:spPr>
      </p:sp>
      <p:pic>
        <p:nvPicPr>
          <p:cNvPr id="5" name="Image 1" descr="preencoded.png"/>
          <p:cNvPicPr>
            <a:picLocks noChangeAspect="1"/>
          </p:cNvPicPr>
          <p:nvPr/>
        </p:nvPicPr>
        <p:blipFill>
          <a:blip r:embed="rId4"/>
          <a:stretch>
            <a:fillRect/>
          </a:stretch>
        </p:blipFill>
        <p:spPr>
          <a:xfrm>
            <a:off x="2995970" y="616863"/>
            <a:ext cx="474583" cy="379690"/>
          </a:xfrm>
          <a:prstGeom prst="rect">
            <a:avLst/>
          </a:prstGeom>
        </p:spPr>
      </p:pic>
      <p:sp>
        <p:nvSpPr>
          <p:cNvPr id="6" name="Text 2"/>
          <p:cNvSpPr/>
          <p:nvPr/>
        </p:nvSpPr>
        <p:spPr>
          <a:xfrm>
            <a:off x="3846604" y="521970"/>
            <a:ext cx="7749540" cy="474583"/>
          </a:xfrm>
          <a:prstGeom prst="rect">
            <a:avLst/>
          </a:prstGeom>
          <a:noFill/>
          <a:ln/>
        </p:spPr>
        <p:txBody>
          <a:bodyPr wrap="none" rtlCol="0" anchor="t"/>
          <a:lstStyle/>
          <a:p>
            <a:pPr marL="0" indent="0">
              <a:lnSpc>
                <a:spcPts val="3737"/>
              </a:lnSpc>
              <a:buNone/>
            </a:pPr>
            <a:r>
              <a:rPr lang="en-US" sz="4000" b="1" dirty="0">
                <a:solidFill>
                  <a:srgbClr val="000000"/>
                </a:solidFill>
                <a:latin typeface="p22-mackinac-pro" pitchFamily="34" charset="0"/>
                <a:ea typeface="p22-mackinac-pro" pitchFamily="34" charset="-122"/>
                <a:cs typeface="p22-mackinac-pro" pitchFamily="34" charset="-120"/>
              </a:rPr>
              <a:t>Importing csv file in Jupyter environment</a:t>
            </a:r>
            <a:endParaRPr lang="en-US" sz="4000" dirty="0"/>
          </a:p>
        </p:txBody>
      </p:sp>
      <p:sp>
        <p:nvSpPr>
          <p:cNvPr id="7" name="Text 3"/>
          <p:cNvSpPr/>
          <p:nvPr/>
        </p:nvSpPr>
        <p:spPr>
          <a:xfrm>
            <a:off x="507999" y="1424344"/>
            <a:ext cx="13783734" cy="615315"/>
          </a:xfrm>
          <a:prstGeom prst="rect">
            <a:avLst/>
          </a:prstGeom>
          <a:noFill/>
          <a:ln/>
        </p:spPr>
        <p:txBody>
          <a:bodyPr wrap="square" rtlCol="0" anchor="t"/>
          <a:lstStyle/>
          <a:p>
            <a:pPr marL="0" indent="0">
              <a:lnSpc>
                <a:spcPts val="2392"/>
              </a:lnSpc>
              <a:buNone/>
            </a:pPr>
            <a:r>
              <a:rPr lang="en-US" sz="2000" dirty="0">
                <a:solidFill>
                  <a:srgbClr val="272525"/>
                </a:solidFill>
                <a:ea typeface="Eudoxus Sans" pitchFamily="34" charset="-122"/>
                <a:cs typeface="Eudoxus Sans" pitchFamily="34" charset="-120"/>
              </a:rPr>
              <a:t>In a Jupyter Notebook, you can import a CSV (Comma Separated Values) file using the </a:t>
            </a:r>
            <a:r>
              <a:rPr lang="en-US" sz="2000" dirty="0">
                <a:solidFill>
                  <a:srgbClr val="272525"/>
                </a:solidFill>
                <a:highlight>
                  <a:srgbClr val="E5F6FF"/>
                </a:highlight>
                <a:ea typeface="Consolas" pitchFamily="34" charset="-122"/>
                <a:cs typeface="Consolas" pitchFamily="34" charset="-120"/>
              </a:rPr>
              <a:t>pandas</a:t>
            </a:r>
            <a:r>
              <a:rPr lang="en-US" sz="2000" dirty="0">
                <a:solidFill>
                  <a:srgbClr val="272525"/>
                </a:solidFill>
                <a:ea typeface="Eudoxus Sans" pitchFamily="34" charset="-122"/>
                <a:cs typeface="Eudoxus Sans" pitchFamily="34" charset="-120"/>
              </a:rPr>
              <a:t> library, which is a powerful data manipulation and analysis library in Python</a:t>
            </a:r>
            <a:endParaRPr lang="en-US" sz="2000" dirty="0"/>
          </a:p>
        </p:txBody>
      </p:sp>
      <p:pic>
        <p:nvPicPr>
          <p:cNvPr id="8" name="Image 2" descr="preencoded.png"/>
          <p:cNvPicPr>
            <a:picLocks noChangeAspect="1"/>
          </p:cNvPicPr>
          <p:nvPr/>
        </p:nvPicPr>
        <p:blipFill>
          <a:blip r:embed="rId5"/>
          <a:stretch>
            <a:fillRect/>
          </a:stretch>
        </p:blipFill>
        <p:spPr>
          <a:xfrm>
            <a:off x="2281249" y="2289863"/>
            <a:ext cx="10168784" cy="58042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220133" y="356294"/>
            <a:ext cx="14257867" cy="911900"/>
          </a:xfrm>
          <a:prstGeom prst="roundRect">
            <a:avLst>
              <a:gd name="adj" fmla="val 9731"/>
            </a:avLst>
          </a:prstGeom>
          <a:solidFill>
            <a:srgbClr val="5E98F1"/>
          </a:solidFill>
          <a:ln/>
        </p:spPr>
      </p:sp>
      <p:pic>
        <p:nvPicPr>
          <p:cNvPr id="5" name="Image 1" descr="preencoded.png"/>
          <p:cNvPicPr>
            <a:picLocks noChangeAspect="1"/>
          </p:cNvPicPr>
          <p:nvPr/>
        </p:nvPicPr>
        <p:blipFill>
          <a:blip r:embed="rId4"/>
          <a:stretch>
            <a:fillRect/>
          </a:stretch>
        </p:blipFill>
        <p:spPr>
          <a:xfrm>
            <a:off x="2631996" y="647448"/>
            <a:ext cx="369689" cy="295751"/>
          </a:xfrm>
          <a:prstGeom prst="rect">
            <a:avLst/>
          </a:prstGeom>
        </p:spPr>
      </p:pic>
      <p:sp>
        <p:nvSpPr>
          <p:cNvPr id="6" name="Text 2"/>
          <p:cNvSpPr/>
          <p:nvPr/>
        </p:nvSpPr>
        <p:spPr>
          <a:xfrm>
            <a:off x="3266584" y="639020"/>
            <a:ext cx="9772081" cy="369689"/>
          </a:xfrm>
          <a:prstGeom prst="rect">
            <a:avLst/>
          </a:prstGeom>
          <a:noFill/>
          <a:ln/>
        </p:spPr>
        <p:txBody>
          <a:bodyPr wrap="none" rtlCol="0" anchor="t"/>
          <a:lstStyle/>
          <a:p>
            <a:pPr marL="0" indent="0">
              <a:lnSpc>
                <a:spcPts val="2911"/>
              </a:lnSpc>
              <a:buNone/>
            </a:pPr>
            <a:r>
              <a:rPr lang="en-US" sz="4000" b="1" dirty="0">
                <a:solidFill>
                  <a:srgbClr val="000000"/>
                </a:solidFill>
                <a:latin typeface="p22-mackinac-pro" pitchFamily="34" charset="0"/>
                <a:ea typeface="p22-mackinac-pro" pitchFamily="34" charset="-122"/>
                <a:cs typeface="p22-mackinac-pro" pitchFamily="34" charset="-120"/>
              </a:rPr>
              <a:t>Importing 'xlsx' file in Jupyter environment</a:t>
            </a:r>
            <a:endParaRPr lang="en-US" sz="4000" dirty="0"/>
          </a:p>
        </p:txBody>
      </p:sp>
      <p:sp>
        <p:nvSpPr>
          <p:cNvPr id="7" name="Text 3"/>
          <p:cNvSpPr/>
          <p:nvPr/>
        </p:nvSpPr>
        <p:spPr>
          <a:xfrm>
            <a:off x="220133" y="1490133"/>
            <a:ext cx="13986933" cy="646033"/>
          </a:xfrm>
          <a:prstGeom prst="rect">
            <a:avLst/>
          </a:prstGeom>
          <a:noFill/>
          <a:ln/>
        </p:spPr>
        <p:txBody>
          <a:bodyPr wrap="square" rtlCol="0" anchor="t"/>
          <a:lstStyle/>
          <a:p>
            <a:pPr marL="0" indent="0">
              <a:lnSpc>
                <a:spcPts val="2484"/>
              </a:lnSpc>
              <a:buNone/>
            </a:pPr>
            <a:r>
              <a:rPr lang="en-US" sz="2000" dirty="0">
                <a:solidFill>
                  <a:srgbClr val="272525"/>
                </a:solidFill>
                <a:ea typeface="Eudoxus Sans" pitchFamily="34" charset="-122"/>
                <a:cs typeface="Eudoxus Sans" pitchFamily="34" charset="-120"/>
              </a:rPr>
              <a:t>Importing an Excel file (</a:t>
            </a:r>
            <a:r>
              <a:rPr lang="en-US" sz="2000" dirty="0">
                <a:solidFill>
                  <a:srgbClr val="272525"/>
                </a:solidFill>
                <a:highlight>
                  <a:srgbClr val="E5F6FF"/>
                </a:highlight>
                <a:ea typeface="Consolas" pitchFamily="34" charset="-122"/>
                <a:cs typeface="Consolas" pitchFamily="34" charset="-120"/>
              </a:rPr>
              <a:t>.xlsx</a:t>
            </a:r>
            <a:r>
              <a:rPr lang="en-US" sz="2000" dirty="0">
                <a:solidFill>
                  <a:srgbClr val="272525"/>
                </a:solidFill>
                <a:ea typeface="Eudoxus Sans" pitchFamily="34" charset="-122"/>
                <a:cs typeface="Eudoxus Sans" pitchFamily="34" charset="-120"/>
              </a:rPr>
              <a:t>) in a Jupyter Notebook is similar to importing a CSV file. You can use the </a:t>
            </a:r>
            <a:r>
              <a:rPr lang="en-US" sz="2000" dirty="0">
                <a:solidFill>
                  <a:srgbClr val="272525"/>
                </a:solidFill>
                <a:highlight>
                  <a:srgbClr val="E5F6FF"/>
                </a:highlight>
                <a:ea typeface="Consolas" pitchFamily="34" charset="-122"/>
                <a:cs typeface="Consolas" pitchFamily="34" charset="-120"/>
              </a:rPr>
              <a:t>pandas</a:t>
            </a:r>
            <a:r>
              <a:rPr lang="en-US" sz="2000" dirty="0">
                <a:solidFill>
                  <a:srgbClr val="272525"/>
                </a:solidFill>
                <a:ea typeface="Eudoxus Sans" pitchFamily="34" charset="-122"/>
                <a:cs typeface="Eudoxus Sans" pitchFamily="34" charset="-120"/>
              </a:rPr>
              <a:t> library for this task.</a:t>
            </a:r>
            <a:endParaRPr lang="en-US" sz="2000" dirty="0"/>
          </a:p>
        </p:txBody>
      </p:sp>
      <p:pic>
        <p:nvPicPr>
          <p:cNvPr id="8" name="Image 2" descr="preencoded.png"/>
          <p:cNvPicPr>
            <a:picLocks noChangeAspect="1"/>
          </p:cNvPicPr>
          <p:nvPr/>
        </p:nvPicPr>
        <p:blipFill>
          <a:blip r:embed="rId5"/>
          <a:stretch>
            <a:fillRect/>
          </a:stretch>
        </p:blipFill>
        <p:spPr>
          <a:xfrm>
            <a:off x="2631996" y="2544247"/>
            <a:ext cx="9366290" cy="514266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287867" y="280511"/>
            <a:ext cx="14003864" cy="1046321"/>
          </a:xfrm>
          <a:prstGeom prst="roundRect">
            <a:avLst>
              <a:gd name="adj" fmla="val 8572"/>
            </a:avLst>
          </a:prstGeom>
          <a:solidFill>
            <a:srgbClr val="5E98F1"/>
          </a:solidFill>
          <a:ln/>
        </p:spPr>
      </p:sp>
      <p:pic>
        <p:nvPicPr>
          <p:cNvPr id="5" name="Image 1" descr="preencoded.png"/>
          <p:cNvPicPr>
            <a:picLocks noChangeAspect="1"/>
          </p:cNvPicPr>
          <p:nvPr/>
        </p:nvPicPr>
        <p:blipFill>
          <a:blip r:embed="rId4"/>
          <a:stretch>
            <a:fillRect/>
          </a:stretch>
        </p:blipFill>
        <p:spPr>
          <a:xfrm>
            <a:off x="2954046" y="454877"/>
            <a:ext cx="498277" cy="398621"/>
          </a:xfrm>
          <a:prstGeom prst="rect">
            <a:avLst/>
          </a:prstGeom>
        </p:spPr>
      </p:pic>
      <p:sp>
        <p:nvSpPr>
          <p:cNvPr id="6" name="Text 2"/>
          <p:cNvSpPr/>
          <p:nvPr/>
        </p:nvSpPr>
        <p:spPr>
          <a:xfrm>
            <a:off x="3613877" y="454877"/>
            <a:ext cx="6512255" cy="498277"/>
          </a:xfrm>
          <a:prstGeom prst="rect">
            <a:avLst/>
          </a:prstGeom>
          <a:noFill/>
          <a:ln/>
        </p:spPr>
        <p:txBody>
          <a:bodyPr wrap="none" rtlCol="0" anchor="t"/>
          <a:lstStyle/>
          <a:p>
            <a:pPr marL="0" indent="0">
              <a:lnSpc>
                <a:spcPts val="3924"/>
              </a:lnSpc>
              <a:buNone/>
            </a:pPr>
            <a:r>
              <a:rPr lang="en-US" sz="4000" b="1" dirty="0">
                <a:solidFill>
                  <a:srgbClr val="000000"/>
                </a:solidFill>
                <a:latin typeface="p22-mackinac-pro" pitchFamily="34" charset="0"/>
                <a:ea typeface="p22-mackinac-pro" pitchFamily="34" charset="-122"/>
                <a:cs typeface="p22-mackinac-pro" pitchFamily="34" charset="-120"/>
              </a:rPr>
              <a:t>Using JOIN Concept in Pandas</a:t>
            </a:r>
            <a:endParaRPr lang="en-US" sz="4000" dirty="0"/>
          </a:p>
        </p:txBody>
      </p:sp>
      <p:sp>
        <p:nvSpPr>
          <p:cNvPr id="7" name="Text 3"/>
          <p:cNvSpPr/>
          <p:nvPr/>
        </p:nvSpPr>
        <p:spPr>
          <a:xfrm>
            <a:off x="135464" y="1520309"/>
            <a:ext cx="14156266" cy="956548"/>
          </a:xfrm>
          <a:prstGeom prst="rect">
            <a:avLst/>
          </a:prstGeom>
          <a:noFill/>
          <a:ln/>
        </p:spPr>
        <p:txBody>
          <a:bodyPr wrap="square" rtlCol="0" anchor="t"/>
          <a:lstStyle/>
          <a:p>
            <a:pPr marL="0" indent="0">
              <a:lnSpc>
                <a:spcPts val="2511"/>
              </a:lnSpc>
              <a:buNone/>
            </a:pPr>
            <a:r>
              <a:rPr lang="en-US" sz="2000" dirty="0">
                <a:solidFill>
                  <a:srgbClr val="272525"/>
                </a:solidFill>
                <a:latin typeface="Eudoxus Sans" pitchFamily="34" charset="0"/>
                <a:ea typeface="Eudoxus Sans" pitchFamily="34" charset="-122"/>
                <a:cs typeface="Eudoxus Sans" pitchFamily="34" charset="-120"/>
              </a:rPr>
              <a:t>In pandas, you can use the </a:t>
            </a:r>
            <a:r>
              <a:rPr lang="en-US" sz="2000" dirty="0">
                <a:solidFill>
                  <a:srgbClr val="272525"/>
                </a:solidFill>
                <a:highlight>
                  <a:srgbClr val="E5F6FF"/>
                </a:highlight>
                <a:latin typeface="Consolas" pitchFamily="34" charset="0"/>
                <a:ea typeface="Consolas" pitchFamily="34" charset="-122"/>
                <a:cs typeface="Consolas" pitchFamily="34" charset="-120"/>
              </a:rPr>
              <a:t>merge</a:t>
            </a:r>
            <a:r>
              <a:rPr lang="en-US" sz="2000" dirty="0">
                <a:solidFill>
                  <a:srgbClr val="272525"/>
                </a:solidFill>
                <a:latin typeface="Eudoxus Sans" pitchFamily="34" charset="0"/>
                <a:ea typeface="Eudoxus Sans" pitchFamily="34" charset="-122"/>
                <a:cs typeface="Eudoxus Sans" pitchFamily="34" charset="-120"/>
              </a:rPr>
              <a:t> function to perform various types of joins between DataFrames, similar to SQL joins. The </a:t>
            </a:r>
            <a:r>
              <a:rPr lang="en-US" sz="2000" dirty="0">
                <a:solidFill>
                  <a:srgbClr val="272525"/>
                </a:solidFill>
                <a:highlight>
                  <a:srgbClr val="E5F6FF"/>
                </a:highlight>
                <a:latin typeface="Consolas" pitchFamily="34" charset="0"/>
                <a:ea typeface="Consolas" pitchFamily="34" charset="-122"/>
                <a:cs typeface="Consolas" pitchFamily="34" charset="-120"/>
              </a:rPr>
              <a:t>merge</a:t>
            </a:r>
            <a:r>
              <a:rPr lang="en-US" sz="2000" dirty="0">
                <a:solidFill>
                  <a:srgbClr val="272525"/>
                </a:solidFill>
                <a:latin typeface="Eudoxus Sans" pitchFamily="34" charset="0"/>
                <a:ea typeface="Eudoxus Sans" pitchFamily="34" charset="-122"/>
                <a:cs typeface="Eudoxus Sans" pitchFamily="34" charset="-120"/>
              </a:rPr>
              <a:t> function allows you to combine two or more DataFrames based on a common column or index.</a:t>
            </a:r>
            <a:endParaRPr lang="en-US" sz="2000" dirty="0"/>
          </a:p>
        </p:txBody>
      </p:sp>
      <p:pic>
        <p:nvPicPr>
          <p:cNvPr id="8" name="Image 2" descr="preencoded.png"/>
          <p:cNvPicPr>
            <a:picLocks noChangeAspect="1"/>
          </p:cNvPicPr>
          <p:nvPr/>
        </p:nvPicPr>
        <p:blipFill>
          <a:blip r:embed="rId5"/>
          <a:stretch>
            <a:fillRect/>
          </a:stretch>
        </p:blipFill>
        <p:spPr>
          <a:xfrm>
            <a:off x="1277646" y="2476857"/>
            <a:ext cx="11759272" cy="55326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254000" y="315516"/>
            <a:ext cx="14071600" cy="1166336"/>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3310030" y="613200"/>
            <a:ext cx="555427" cy="444341"/>
          </a:xfrm>
          <a:prstGeom prst="rect">
            <a:avLst/>
          </a:prstGeom>
        </p:spPr>
      </p:pic>
      <p:sp>
        <p:nvSpPr>
          <p:cNvPr id="6" name="Text 2"/>
          <p:cNvSpPr/>
          <p:nvPr/>
        </p:nvSpPr>
        <p:spPr>
          <a:xfrm>
            <a:off x="4121494" y="502114"/>
            <a:ext cx="4572000" cy="555427"/>
          </a:xfrm>
          <a:prstGeom prst="rect">
            <a:avLst/>
          </a:prstGeom>
          <a:noFill/>
          <a:ln/>
        </p:spPr>
        <p:txBody>
          <a:bodyPr wrap="none" rtlCol="0" anchor="t"/>
          <a:lstStyle/>
          <a:p>
            <a:pPr marL="0" indent="0">
              <a:lnSpc>
                <a:spcPts val="4374"/>
              </a:lnSpc>
              <a:buNone/>
            </a:pPr>
            <a:r>
              <a:rPr lang="en-US" sz="4000" b="1" dirty="0">
                <a:solidFill>
                  <a:srgbClr val="000000"/>
                </a:solidFill>
                <a:latin typeface="p22-mackinac-pro" pitchFamily="34" charset="0"/>
                <a:ea typeface="p22-mackinac-pro" pitchFamily="34" charset="-122"/>
                <a:cs typeface="p22-mackinac-pro" pitchFamily="34" charset="-120"/>
              </a:rPr>
              <a:t>Describe Data Frame </a:t>
            </a:r>
            <a:endParaRPr lang="en-US" sz="4000" dirty="0"/>
          </a:p>
        </p:txBody>
      </p:sp>
      <p:sp>
        <p:nvSpPr>
          <p:cNvPr id="7" name="Text 3"/>
          <p:cNvSpPr/>
          <p:nvPr/>
        </p:nvSpPr>
        <p:spPr>
          <a:xfrm>
            <a:off x="446260" y="1725374"/>
            <a:ext cx="13879340" cy="710803"/>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In the context of programming with Python, specifically with the pandas library, a DataFrame is a two-dimensional, tabular data structure.</a:t>
            </a:r>
            <a:endParaRPr lang="en-US" sz="2000" dirty="0"/>
          </a:p>
        </p:txBody>
      </p:sp>
      <p:pic>
        <p:nvPicPr>
          <p:cNvPr id="8" name="Image 2" descr="preencoded.png"/>
          <p:cNvPicPr>
            <a:picLocks noChangeAspect="1"/>
          </p:cNvPicPr>
          <p:nvPr/>
        </p:nvPicPr>
        <p:blipFill>
          <a:blip r:embed="rId5"/>
          <a:stretch>
            <a:fillRect/>
          </a:stretch>
        </p:blipFill>
        <p:spPr>
          <a:xfrm>
            <a:off x="1021992" y="2740977"/>
            <a:ext cx="12938854" cy="509915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152400" y="326410"/>
            <a:ext cx="14291733" cy="1095256"/>
          </a:xfrm>
          <a:prstGeom prst="roundRect">
            <a:avLst>
              <a:gd name="adj" fmla="val 8574"/>
            </a:avLst>
          </a:prstGeom>
          <a:solidFill>
            <a:srgbClr val="5E98F1"/>
          </a:solidFill>
          <a:ln/>
        </p:spPr>
      </p:sp>
      <p:pic>
        <p:nvPicPr>
          <p:cNvPr id="5" name="Image 1" descr="preencoded.png"/>
          <p:cNvPicPr>
            <a:picLocks noChangeAspect="1"/>
          </p:cNvPicPr>
          <p:nvPr/>
        </p:nvPicPr>
        <p:blipFill>
          <a:blip r:embed="rId4"/>
          <a:stretch>
            <a:fillRect/>
          </a:stretch>
        </p:blipFill>
        <p:spPr>
          <a:xfrm>
            <a:off x="4108754" y="678835"/>
            <a:ext cx="521613" cy="417314"/>
          </a:xfrm>
          <a:prstGeom prst="rect">
            <a:avLst/>
          </a:prstGeom>
        </p:spPr>
      </p:pic>
      <p:sp>
        <p:nvSpPr>
          <p:cNvPr id="6" name="Text 2"/>
          <p:cNvSpPr/>
          <p:nvPr/>
        </p:nvSpPr>
        <p:spPr>
          <a:xfrm>
            <a:off x="5008297" y="574536"/>
            <a:ext cx="5168635" cy="521613"/>
          </a:xfrm>
          <a:prstGeom prst="rect">
            <a:avLst/>
          </a:prstGeom>
          <a:noFill/>
          <a:ln/>
        </p:spPr>
        <p:txBody>
          <a:bodyPr wrap="none" rtlCol="0" anchor="t"/>
          <a:lstStyle/>
          <a:p>
            <a:pPr marL="0" indent="0">
              <a:lnSpc>
                <a:spcPts val="4108"/>
              </a:lnSpc>
              <a:buNone/>
            </a:pPr>
            <a:r>
              <a:rPr lang="en-US" sz="4000" b="1" dirty="0">
                <a:solidFill>
                  <a:srgbClr val="000000"/>
                </a:solidFill>
                <a:latin typeface="p22-mackinac-pro" pitchFamily="34" charset="0"/>
                <a:ea typeface="p22-mackinac-pro" pitchFamily="34" charset="-122"/>
                <a:cs typeface="p22-mackinac-pro" pitchFamily="34" charset="-120"/>
              </a:rPr>
              <a:t>Fetching Null Values</a:t>
            </a:r>
            <a:endParaRPr lang="en-US" sz="4000" dirty="0"/>
          </a:p>
        </p:txBody>
      </p:sp>
      <p:sp>
        <p:nvSpPr>
          <p:cNvPr id="7" name="Text 3"/>
          <p:cNvSpPr/>
          <p:nvPr/>
        </p:nvSpPr>
        <p:spPr>
          <a:xfrm>
            <a:off x="351631" y="1590783"/>
            <a:ext cx="13970000" cy="991076"/>
          </a:xfrm>
          <a:prstGeom prst="rect">
            <a:avLst/>
          </a:prstGeom>
          <a:noFill/>
          <a:ln/>
        </p:spPr>
        <p:txBody>
          <a:bodyPr wrap="square" rtlCol="0" anchor="t"/>
          <a:lstStyle/>
          <a:p>
            <a:pPr marL="0" indent="0">
              <a:lnSpc>
                <a:spcPts val="2629"/>
              </a:lnSpc>
              <a:buNone/>
            </a:pPr>
            <a:r>
              <a:rPr lang="en-US" sz="2000" dirty="0">
                <a:solidFill>
                  <a:srgbClr val="272525"/>
                </a:solidFill>
                <a:latin typeface="Eudoxus Sans" pitchFamily="34" charset="0"/>
                <a:ea typeface="Eudoxus Sans" pitchFamily="34" charset="-122"/>
                <a:cs typeface="Eudoxus Sans" pitchFamily="34" charset="-120"/>
              </a:rPr>
              <a:t>To identify and fetch null (or missing) values in a pandas DataFrame, you can use the </a:t>
            </a:r>
            <a:r>
              <a:rPr lang="en-US" sz="2000" dirty="0">
                <a:solidFill>
                  <a:srgbClr val="272525"/>
                </a:solidFill>
                <a:highlight>
                  <a:srgbClr val="E5F6FF"/>
                </a:highlight>
                <a:latin typeface="Consolas" pitchFamily="34" charset="0"/>
                <a:ea typeface="Consolas" pitchFamily="34" charset="-122"/>
                <a:cs typeface="Consolas" pitchFamily="34" charset="-120"/>
              </a:rPr>
              <a:t>ISNULL()</a:t>
            </a:r>
            <a:r>
              <a:rPr lang="en-US" sz="2000" dirty="0">
                <a:solidFill>
                  <a:srgbClr val="272525"/>
                </a:solidFill>
                <a:latin typeface="Eudoxus Sans" pitchFamily="34" charset="0"/>
                <a:ea typeface="Eudoxus Sans" pitchFamily="34" charset="-122"/>
                <a:cs typeface="Eudoxus Sans" pitchFamily="34" charset="-120"/>
              </a:rPr>
              <a:t> or </a:t>
            </a:r>
            <a:r>
              <a:rPr lang="en-US" sz="2000" dirty="0">
                <a:solidFill>
                  <a:srgbClr val="272525"/>
                </a:solidFill>
                <a:highlight>
                  <a:srgbClr val="E5F6FF"/>
                </a:highlight>
                <a:latin typeface="Consolas" pitchFamily="34" charset="0"/>
                <a:ea typeface="Consolas" pitchFamily="34" charset="-122"/>
                <a:cs typeface="Consolas" pitchFamily="34" charset="-120"/>
              </a:rPr>
              <a:t>NULL()</a:t>
            </a:r>
            <a:r>
              <a:rPr lang="en-US" sz="2000" dirty="0">
                <a:solidFill>
                  <a:srgbClr val="272525"/>
                </a:solidFill>
                <a:latin typeface="Eudoxus Sans" pitchFamily="34" charset="0"/>
                <a:ea typeface="Eudoxus Sans" pitchFamily="34" charset="-122"/>
                <a:cs typeface="Eudoxus Sans" pitchFamily="34" charset="-120"/>
              </a:rPr>
              <a:t> method. These methods return a DataFrame of the same shape as the input, where each element is a Boolean value indicating whether the corresponding element in the original DataFrame is null.</a:t>
            </a:r>
            <a:endParaRPr lang="en-US" sz="2000" dirty="0"/>
          </a:p>
        </p:txBody>
      </p:sp>
      <p:pic>
        <p:nvPicPr>
          <p:cNvPr id="8" name="Image 2" descr="preencoded.png"/>
          <p:cNvPicPr>
            <a:picLocks noChangeAspect="1"/>
          </p:cNvPicPr>
          <p:nvPr/>
        </p:nvPicPr>
        <p:blipFill>
          <a:blip r:embed="rId5"/>
          <a:stretch>
            <a:fillRect/>
          </a:stretch>
        </p:blipFill>
        <p:spPr>
          <a:xfrm>
            <a:off x="1597223" y="2744773"/>
            <a:ext cx="11843490" cy="526469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304799" y="328851"/>
            <a:ext cx="13986933" cy="1166336"/>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3123763" y="537026"/>
            <a:ext cx="555427" cy="444341"/>
          </a:xfrm>
          <a:prstGeom prst="rect">
            <a:avLst/>
          </a:prstGeom>
        </p:spPr>
      </p:pic>
      <p:sp>
        <p:nvSpPr>
          <p:cNvPr id="6" name="Text 2"/>
          <p:cNvSpPr/>
          <p:nvPr/>
        </p:nvSpPr>
        <p:spPr>
          <a:xfrm>
            <a:off x="4121494" y="445480"/>
            <a:ext cx="6042660" cy="555427"/>
          </a:xfrm>
          <a:prstGeom prst="rect">
            <a:avLst/>
          </a:prstGeom>
          <a:noFill/>
          <a:ln/>
        </p:spPr>
        <p:txBody>
          <a:bodyPr wrap="none" rtlCol="0" anchor="t"/>
          <a:lstStyle/>
          <a:p>
            <a:pPr marL="0" indent="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Using Matplotlib for Plot DF</a:t>
            </a:r>
            <a:endParaRPr lang="en-US" sz="3499" dirty="0"/>
          </a:p>
        </p:txBody>
      </p:sp>
      <p:sp>
        <p:nvSpPr>
          <p:cNvPr id="7" name="Text 3"/>
          <p:cNvSpPr/>
          <p:nvPr/>
        </p:nvSpPr>
        <p:spPr>
          <a:xfrm>
            <a:off x="2545993" y="1655404"/>
            <a:ext cx="10554414" cy="363022"/>
          </a:xfrm>
          <a:prstGeom prst="rect">
            <a:avLst/>
          </a:prstGeom>
          <a:noFill/>
          <a:ln/>
        </p:spPr>
        <p:txBody>
          <a:bodyPr wrap="non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Using the </a:t>
            </a:r>
            <a:r>
              <a:rPr lang="en-US" sz="2000" dirty="0">
                <a:solidFill>
                  <a:srgbClr val="272525"/>
                </a:solidFill>
                <a:highlight>
                  <a:srgbClr val="E5F6FF"/>
                </a:highlight>
                <a:latin typeface="Consolas" pitchFamily="34" charset="0"/>
                <a:ea typeface="Consolas" pitchFamily="34" charset="-122"/>
                <a:cs typeface="Consolas" pitchFamily="34" charset="-120"/>
              </a:rPr>
              <a:t>matplotlib</a:t>
            </a:r>
            <a:r>
              <a:rPr lang="en-US" sz="2000" dirty="0">
                <a:solidFill>
                  <a:srgbClr val="272525"/>
                </a:solidFill>
                <a:latin typeface="Eudoxus Sans" pitchFamily="34" charset="0"/>
                <a:ea typeface="Eudoxus Sans" pitchFamily="34" charset="-122"/>
                <a:cs typeface="Eudoxus Sans" pitchFamily="34" charset="-120"/>
              </a:rPr>
              <a:t> libraries for basic plotting with pandas DataFrames.</a:t>
            </a:r>
            <a:endParaRPr lang="en-US" sz="2000" dirty="0"/>
          </a:p>
        </p:txBody>
      </p:sp>
      <p:pic>
        <p:nvPicPr>
          <p:cNvPr id="8" name="Image 2" descr="preencoded.png"/>
          <p:cNvPicPr>
            <a:picLocks noChangeAspect="1"/>
          </p:cNvPicPr>
          <p:nvPr/>
        </p:nvPicPr>
        <p:blipFill>
          <a:blip r:embed="rId5"/>
          <a:stretch>
            <a:fillRect/>
          </a:stretch>
        </p:blipFill>
        <p:spPr>
          <a:xfrm>
            <a:off x="1259059" y="2172481"/>
            <a:ext cx="12383443" cy="57861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4630400" cy="8229600"/>
          </a:xfrm>
          <a:prstGeom prst="rect">
            <a:avLst/>
          </a:prstGeom>
          <a:ln>
            <a:noFill/>
          </a:ln>
          <a:effectLst>
            <a:softEdge rad="112500"/>
          </a:effectLst>
        </p:spPr>
      </p:pic>
      <p:sp>
        <p:nvSpPr>
          <p:cNvPr id="4" name="Shape 1"/>
          <p:cNvSpPr/>
          <p:nvPr/>
        </p:nvSpPr>
        <p:spPr>
          <a:xfrm>
            <a:off x="366821" y="340368"/>
            <a:ext cx="13962185" cy="1188482"/>
          </a:xfrm>
          <a:prstGeom prst="roundRect">
            <a:avLst>
              <a:gd name="adj" fmla="val 7661"/>
            </a:avLst>
          </a:prstGeom>
          <a:solidFill>
            <a:srgbClr val="5CC97B"/>
          </a:solidFill>
          <a:ln/>
        </p:spPr>
      </p:sp>
      <p:pic>
        <p:nvPicPr>
          <p:cNvPr id="5" name="Image 1" descr="preencoded.png"/>
          <p:cNvPicPr>
            <a:picLocks noChangeAspect="1"/>
          </p:cNvPicPr>
          <p:nvPr/>
        </p:nvPicPr>
        <p:blipFill>
          <a:blip r:embed="rId4"/>
          <a:stretch>
            <a:fillRect/>
          </a:stretch>
        </p:blipFill>
        <p:spPr>
          <a:xfrm>
            <a:off x="4083487" y="620017"/>
            <a:ext cx="632222" cy="505778"/>
          </a:xfrm>
          <a:prstGeom prst="rect">
            <a:avLst/>
          </a:prstGeom>
        </p:spPr>
      </p:pic>
      <p:sp>
        <p:nvSpPr>
          <p:cNvPr id="6" name="Text 2"/>
          <p:cNvSpPr/>
          <p:nvPr/>
        </p:nvSpPr>
        <p:spPr>
          <a:xfrm>
            <a:off x="5384840" y="493454"/>
            <a:ext cx="2862346" cy="632341"/>
          </a:xfrm>
          <a:prstGeom prst="rect">
            <a:avLst/>
          </a:prstGeom>
          <a:noFill/>
          <a:ln/>
        </p:spPr>
        <p:txBody>
          <a:bodyPr wrap="none" rtlCol="0" anchor="t"/>
          <a:lstStyle/>
          <a:p>
            <a:pPr marL="0" indent="0">
              <a:lnSpc>
                <a:spcPts val="4979"/>
              </a:lnSpc>
              <a:buNone/>
            </a:pPr>
            <a:r>
              <a:rPr lang="en-US" sz="4000" b="1" u="sng" dirty="0">
                <a:solidFill>
                  <a:srgbClr val="000000"/>
                </a:solidFill>
                <a:latin typeface="p22-mackinac-pro" pitchFamily="34" charset="0"/>
                <a:ea typeface="p22-mackinac-pro" pitchFamily="34" charset="-122"/>
                <a:cs typeface="p22-mackinac-pro" pitchFamily="34" charset="-120"/>
              </a:rPr>
              <a:t>Conclusions</a:t>
            </a:r>
            <a:endParaRPr lang="en-US" sz="4000" dirty="0"/>
          </a:p>
        </p:txBody>
      </p:sp>
      <p:pic>
        <p:nvPicPr>
          <p:cNvPr id="7" name="Image 2" descr="preencoded.png"/>
          <p:cNvPicPr>
            <a:picLocks noChangeAspect="1"/>
          </p:cNvPicPr>
          <p:nvPr/>
        </p:nvPicPr>
        <p:blipFill>
          <a:blip r:embed="rId5"/>
          <a:stretch>
            <a:fillRect/>
          </a:stretch>
        </p:blipFill>
        <p:spPr>
          <a:xfrm>
            <a:off x="1071979" y="1866286"/>
            <a:ext cx="2532868" cy="1660645"/>
          </a:xfrm>
          <a:prstGeom prst="rect">
            <a:avLst/>
          </a:prstGeom>
        </p:spPr>
      </p:pic>
      <p:sp>
        <p:nvSpPr>
          <p:cNvPr id="8" name="Text 3"/>
          <p:cNvSpPr/>
          <p:nvPr/>
        </p:nvSpPr>
        <p:spPr>
          <a:xfrm>
            <a:off x="4290746" y="1866286"/>
            <a:ext cx="3899928" cy="404574"/>
          </a:xfrm>
          <a:prstGeom prst="rect">
            <a:avLst/>
          </a:prstGeom>
          <a:noFill/>
          <a:ln/>
        </p:spPr>
        <p:txBody>
          <a:bodyPr wrap="none" rtlCol="0" anchor="t"/>
          <a:lstStyle/>
          <a:p>
            <a:pPr marL="0" indent="0">
              <a:lnSpc>
                <a:spcPts val="3186"/>
              </a:lnSpc>
              <a:buNone/>
            </a:pPr>
            <a:r>
              <a:rPr lang="en-US" sz="3200" b="1" dirty="0">
                <a:solidFill>
                  <a:srgbClr val="272525"/>
                </a:solidFill>
                <a:latin typeface="Eudoxus Sans" pitchFamily="34" charset="0"/>
                <a:ea typeface="Eudoxus Sans" pitchFamily="34" charset="-122"/>
                <a:cs typeface="Eudoxus Sans" pitchFamily="34" charset="-120"/>
              </a:rPr>
              <a:t>Key Insights &amp; Trends</a:t>
            </a:r>
            <a:endParaRPr lang="en-US" sz="3200" dirty="0"/>
          </a:p>
        </p:txBody>
      </p:sp>
      <p:sp>
        <p:nvSpPr>
          <p:cNvPr id="9" name="Text 4"/>
          <p:cNvSpPr/>
          <p:nvPr/>
        </p:nvSpPr>
        <p:spPr>
          <a:xfrm>
            <a:off x="4287193" y="2333828"/>
            <a:ext cx="10041813" cy="979632"/>
          </a:xfrm>
          <a:prstGeom prst="rect">
            <a:avLst/>
          </a:prstGeom>
          <a:noFill/>
          <a:ln/>
        </p:spPr>
        <p:txBody>
          <a:bodyPr wrap="square" rtlCol="0" anchor="t"/>
          <a:lstStyle/>
          <a:p>
            <a:pPr marL="0" indent="0">
              <a:lnSpc>
                <a:spcPts val="2039"/>
              </a:lnSpc>
              <a:buNone/>
            </a:pPr>
            <a:r>
              <a:rPr lang="en-US" sz="2000" dirty="0">
                <a:solidFill>
                  <a:srgbClr val="272525"/>
                </a:solidFill>
                <a:ea typeface="Eudoxus Sans" pitchFamily="34" charset="-122"/>
                <a:cs typeface="Eudoxus Sans" pitchFamily="34" charset="-120"/>
              </a:rPr>
              <a:t>Our EDA revealed significant trends, including a positive correlation between credit scores and loan approval rates, regional variations in loan amounts, and a rise in mortgage applications during certain months.</a:t>
            </a:r>
            <a:endParaRPr lang="en-US" sz="2000" dirty="0"/>
          </a:p>
        </p:txBody>
      </p:sp>
      <p:pic>
        <p:nvPicPr>
          <p:cNvPr id="10" name="Image 3" descr="preencoded.png"/>
          <p:cNvPicPr>
            <a:picLocks noChangeAspect="1"/>
          </p:cNvPicPr>
          <p:nvPr/>
        </p:nvPicPr>
        <p:blipFill>
          <a:blip r:embed="rId6"/>
          <a:stretch>
            <a:fillRect/>
          </a:stretch>
        </p:blipFill>
        <p:spPr>
          <a:xfrm>
            <a:off x="1071979" y="4035047"/>
            <a:ext cx="2762153" cy="1841397"/>
          </a:xfrm>
          <a:prstGeom prst="rect">
            <a:avLst/>
          </a:prstGeom>
        </p:spPr>
      </p:pic>
      <p:sp>
        <p:nvSpPr>
          <p:cNvPr id="11" name="Text 5"/>
          <p:cNvSpPr/>
          <p:nvPr/>
        </p:nvSpPr>
        <p:spPr>
          <a:xfrm>
            <a:off x="4290746" y="4061397"/>
            <a:ext cx="8370177" cy="659450"/>
          </a:xfrm>
          <a:prstGeom prst="rect">
            <a:avLst/>
          </a:prstGeom>
          <a:noFill/>
          <a:ln/>
        </p:spPr>
        <p:txBody>
          <a:bodyPr wrap="square" rtlCol="0" anchor="t"/>
          <a:lstStyle/>
          <a:p>
            <a:pPr marL="0" indent="0">
              <a:lnSpc>
                <a:spcPts val="3186"/>
              </a:lnSpc>
              <a:buNone/>
            </a:pPr>
            <a:r>
              <a:rPr lang="en-US" sz="3200" b="1" dirty="0">
                <a:solidFill>
                  <a:srgbClr val="272525"/>
                </a:solidFill>
                <a:latin typeface="Eudoxus Sans" pitchFamily="34" charset="0"/>
                <a:ea typeface="Eudoxus Sans" pitchFamily="34" charset="-122"/>
                <a:cs typeface="Eudoxus Sans" pitchFamily="34" charset="-120"/>
              </a:rPr>
              <a:t>Implications for the Mortgage Industry</a:t>
            </a:r>
            <a:endParaRPr lang="en-US" sz="3200" dirty="0"/>
          </a:p>
        </p:txBody>
      </p:sp>
      <p:sp>
        <p:nvSpPr>
          <p:cNvPr id="12" name="Text 6"/>
          <p:cNvSpPr/>
          <p:nvPr/>
        </p:nvSpPr>
        <p:spPr>
          <a:xfrm>
            <a:off x="4287193" y="4554081"/>
            <a:ext cx="9834554" cy="1164102"/>
          </a:xfrm>
          <a:prstGeom prst="rect">
            <a:avLst/>
          </a:prstGeom>
          <a:noFill/>
          <a:ln/>
        </p:spPr>
        <p:txBody>
          <a:bodyPr wrap="square" rtlCol="0" anchor="t"/>
          <a:lstStyle/>
          <a:p>
            <a:pPr marL="0" indent="0">
              <a:lnSpc>
                <a:spcPts val="2039"/>
              </a:lnSpc>
              <a:buNone/>
            </a:pPr>
            <a:r>
              <a:rPr lang="en-US" sz="2000" dirty="0">
                <a:solidFill>
                  <a:srgbClr val="272525"/>
                </a:solidFill>
                <a:ea typeface="Eudoxus Sans" pitchFamily="34" charset="-122"/>
                <a:cs typeface="Eudoxus Sans" pitchFamily="34" charset="-120"/>
              </a:rPr>
              <a:t>These insights offer valuable guidance to the mortgage industry. Lenders can tailor their strategies to specific regions and target customers with higher credit scores for increased approval rates.</a:t>
            </a:r>
            <a:endParaRPr lang="en-US" sz="2000" dirty="0"/>
          </a:p>
        </p:txBody>
      </p:sp>
      <p:pic>
        <p:nvPicPr>
          <p:cNvPr id="13" name="Image 4" descr="preencoded.png"/>
          <p:cNvPicPr>
            <a:picLocks noChangeAspect="1"/>
          </p:cNvPicPr>
          <p:nvPr/>
        </p:nvPicPr>
        <p:blipFill>
          <a:blip r:embed="rId7"/>
          <a:stretch>
            <a:fillRect/>
          </a:stretch>
        </p:blipFill>
        <p:spPr>
          <a:xfrm>
            <a:off x="1071979" y="6092831"/>
            <a:ext cx="2762153" cy="2013676"/>
          </a:xfrm>
          <a:prstGeom prst="rect">
            <a:avLst/>
          </a:prstGeom>
        </p:spPr>
      </p:pic>
      <p:sp>
        <p:nvSpPr>
          <p:cNvPr id="14" name="Text 7"/>
          <p:cNvSpPr/>
          <p:nvPr/>
        </p:nvSpPr>
        <p:spPr>
          <a:xfrm>
            <a:off x="4290745" y="6153457"/>
            <a:ext cx="9035787" cy="537252"/>
          </a:xfrm>
          <a:prstGeom prst="rect">
            <a:avLst/>
          </a:prstGeom>
          <a:noFill/>
          <a:ln/>
        </p:spPr>
        <p:txBody>
          <a:bodyPr wrap="square" rtlCol="0" anchor="t"/>
          <a:lstStyle/>
          <a:p>
            <a:pPr marL="0" indent="0">
              <a:lnSpc>
                <a:spcPts val="3186"/>
              </a:lnSpc>
              <a:buNone/>
            </a:pPr>
            <a:r>
              <a:rPr lang="en-US" sz="3200" b="1" dirty="0">
                <a:solidFill>
                  <a:srgbClr val="272525"/>
                </a:solidFill>
                <a:latin typeface="Eudoxus Sans" pitchFamily="34" charset="0"/>
                <a:ea typeface="Eudoxus Sans" pitchFamily="34" charset="-122"/>
                <a:cs typeface="Eudoxus Sans" pitchFamily="34" charset="-120"/>
              </a:rPr>
              <a:t>Limitations &amp; Future Research</a:t>
            </a:r>
            <a:endParaRPr lang="en-US" sz="3200" dirty="0"/>
          </a:p>
        </p:txBody>
      </p:sp>
      <p:sp>
        <p:nvSpPr>
          <p:cNvPr id="15" name="Text 8"/>
          <p:cNvSpPr/>
          <p:nvPr/>
        </p:nvSpPr>
        <p:spPr>
          <a:xfrm>
            <a:off x="4290746" y="6690709"/>
            <a:ext cx="10038260" cy="1363729"/>
          </a:xfrm>
          <a:prstGeom prst="rect">
            <a:avLst/>
          </a:prstGeom>
          <a:noFill/>
          <a:ln/>
        </p:spPr>
        <p:txBody>
          <a:bodyPr wrap="square" rtlCol="0" anchor="t"/>
          <a:lstStyle/>
          <a:p>
            <a:pPr marL="0" indent="0">
              <a:lnSpc>
                <a:spcPts val="2039"/>
              </a:lnSpc>
              <a:buNone/>
            </a:pPr>
            <a:r>
              <a:rPr lang="en-US" sz="2000" dirty="0">
                <a:solidFill>
                  <a:srgbClr val="272525"/>
                </a:solidFill>
                <a:ea typeface="Eudoxus Sans" pitchFamily="34" charset="-122"/>
                <a:cs typeface="Eudoxus Sans" pitchFamily="34" charset="-120"/>
              </a:rPr>
              <a:t>While this analysis is insightful, it's important to acknowledge limitations like data availability and potential biases. Future research could delve into predictive modeling, customer segmentation, and assessing the impact of macroeconomic factors on mortgage trends.</a:t>
            </a:r>
            <a:endParaRPr 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5" name="Text 2"/>
          <p:cNvSpPr/>
          <p:nvPr/>
        </p:nvSpPr>
        <p:spPr>
          <a:xfrm>
            <a:off x="474133" y="473829"/>
            <a:ext cx="13919199" cy="830038"/>
          </a:xfrm>
          <a:prstGeom prst="rect">
            <a:avLst/>
          </a:prstGeom>
          <a:noFill/>
          <a:ln/>
        </p:spPr>
        <p:txBody>
          <a:bodyPr wrap="square" rtlCol="0" anchor="t"/>
          <a:lstStyle/>
          <a:p>
            <a:pPr marL="0" indent="0">
              <a:lnSpc>
                <a:spcPts val="2208"/>
              </a:lnSpc>
              <a:buNone/>
            </a:pPr>
            <a:r>
              <a:rPr lang="en-US" sz="2000" dirty="0">
                <a:solidFill>
                  <a:srgbClr val="272525"/>
                </a:solidFill>
                <a:latin typeface="Eudoxus Sans" pitchFamily="34" charset="0"/>
                <a:ea typeface="Eudoxus Sans" pitchFamily="34" charset="-122"/>
                <a:cs typeface="Eudoxus Sans" pitchFamily="34" charset="-120"/>
              </a:rPr>
              <a:t>Thank you for joining us on this journey! We appreciate your time and attention as we explore the fascinating world of mortgages, data analysis, and visualization.</a:t>
            </a:r>
            <a:endParaRPr lang="en-US" sz="2000" dirty="0"/>
          </a:p>
        </p:txBody>
      </p:sp>
      <p:sp>
        <p:nvSpPr>
          <p:cNvPr id="12" name="Text 9"/>
          <p:cNvSpPr/>
          <p:nvPr/>
        </p:nvSpPr>
        <p:spPr>
          <a:xfrm>
            <a:off x="3152061" y="7421999"/>
            <a:ext cx="2103477" cy="328613"/>
          </a:xfrm>
          <a:prstGeom prst="rect">
            <a:avLst/>
          </a:prstGeom>
          <a:noFill/>
          <a:ln/>
        </p:spPr>
        <p:txBody>
          <a:bodyPr wrap="none" rtlCol="0" anchor="t"/>
          <a:lstStyle/>
          <a:p>
            <a:pPr marL="0" indent="0" algn="l">
              <a:lnSpc>
                <a:spcPts val="2588"/>
              </a:lnSpc>
              <a:buNone/>
            </a:pPr>
            <a:endParaRPr lang="en-US" sz="2070" dirty="0"/>
          </a:p>
        </p:txBody>
      </p:sp>
      <p:pic>
        <p:nvPicPr>
          <p:cNvPr id="15" name="Picture 14">
            <a:extLst>
              <a:ext uri="{FF2B5EF4-FFF2-40B4-BE49-F238E27FC236}">
                <a16:creationId xmlns:a16="http://schemas.microsoft.com/office/drawing/2014/main" id="{B1C82461-C7EA-4CDE-6733-25ED049C49EE}"/>
              </a:ext>
            </a:extLst>
          </p:cNvPr>
          <p:cNvPicPr>
            <a:picLocks noChangeAspect="1"/>
          </p:cNvPicPr>
          <p:nvPr/>
        </p:nvPicPr>
        <p:blipFill>
          <a:blip r:embed="rId4"/>
          <a:stretch>
            <a:fillRect/>
          </a:stretch>
        </p:blipFill>
        <p:spPr>
          <a:xfrm>
            <a:off x="2040467" y="1303867"/>
            <a:ext cx="10058400" cy="670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152400" y="452702"/>
            <a:ext cx="14342533" cy="1166336"/>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3740143" y="756776"/>
            <a:ext cx="555427" cy="444341"/>
          </a:xfrm>
          <a:prstGeom prst="rect">
            <a:avLst/>
          </a:prstGeom>
        </p:spPr>
      </p:pic>
      <p:sp>
        <p:nvSpPr>
          <p:cNvPr id="6" name="Text 2"/>
          <p:cNvSpPr/>
          <p:nvPr/>
        </p:nvSpPr>
        <p:spPr>
          <a:xfrm>
            <a:off x="4544827" y="630980"/>
            <a:ext cx="7444740" cy="555427"/>
          </a:xfrm>
          <a:prstGeom prst="rect">
            <a:avLst/>
          </a:prstGeom>
          <a:noFill/>
          <a:ln/>
        </p:spPr>
        <p:txBody>
          <a:bodyPr wrap="none" rtlCol="0" anchor="t"/>
          <a:lstStyle/>
          <a:p>
            <a:pPr marL="0" indent="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Data Cleaning and Transformation</a:t>
            </a:r>
            <a:endParaRPr lang="en-US" sz="3499" dirty="0"/>
          </a:p>
        </p:txBody>
      </p:sp>
      <p:sp>
        <p:nvSpPr>
          <p:cNvPr id="7" name="Text 3"/>
          <p:cNvSpPr/>
          <p:nvPr/>
        </p:nvSpPr>
        <p:spPr>
          <a:xfrm>
            <a:off x="8077200" y="1835084"/>
            <a:ext cx="6299200" cy="5971184"/>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 this project, we will undertake a comprehensive data analysis process for mortgage data. We'll start by cleaning and preparing the raw data using Excel, ensuring it is accurate and structured for analysis. </a:t>
            </a:r>
          </a:p>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Next, we will use SQL to manipulate and transform the data, enabling us to extract valuable insights and derive meaningful patterns.</a:t>
            </a:r>
          </a:p>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After the data is refined, we'll leverage Tableau for data visualization, creating interactive and informative dashboards and visualizations to convey our findings effectively. </a:t>
            </a:r>
          </a:p>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Additionally, Python will be utilized to perform any advanced data analysis or machine learning tasks as needed. </a:t>
            </a:r>
          </a:p>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This project aims to provide a complete end-to-end solution for exploring and understanding mortgage data, from initial data cleaning to insightful visualization and analysis..</a:t>
            </a:r>
            <a:endParaRPr lang="en-US" sz="1750" dirty="0"/>
          </a:p>
        </p:txBody>
      </p:sp>
      <p:pic>
        <p:nvPicPr>
          <p:cNvPr id="8" name="Picture 7">
            <a:extLst>
              <a:ext uri="{FF2B5EF4-FFF2-40B4-BE49-F238E27FC236}">
                <a16:creationId xmlns:a16="http://schemas.microsoft.com/office/drawing/2014/main" id="{173A5B48-08F3-12C8-9AC0-C6CC6FC63B9E}"/>
              </a:ext>
            </a:extLst>
          </p:cNvPr>
          <p:cNvPicPr>
            <a:picLocks noChangeAspect="1"/>
          </p:cNvPicPr>
          <p:nvPr/>
        </p:nvPicPr>
        <p:blipFill>
          <a:blip r:embed="rId5"/>
          <a:stretch>
            <a:fillRect/>
          </a:stretch>
        </p:blipFill>
        <p:spPr>
          <a:xfrm>
            <a:off x="152400" y="1891208"/>
            <a:ext cx="7721600" cy="51191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FFFFF">
              <a:alpha val="75000"/>
            </a:srgbClr>
          </a:solidFill>
          <a:ln w="12859">
            <a:solidFill>
              <a:srgbClr val="FFFFFF">
                <a:alpha val="64000"/>
              </a:srgbClr>
            </a:solidFill>
            <a:prstDash val="solid"/>
          </a:ln>
        </p:spPr>
      </p:sp>
      <p:sp>
        <p:nvSpPr>
          <p:cNvPr id="4" name="Shape 1"/>
          <p:cNvSpPr/>
          <p:nvPr/>
        </p:nvSpPr>
        <p:spPr>
          <a:xfrm>
            <a:off x="2401967" y="3154799"/>
            <a:ext cx="9826466" cy="1085731"/>
          </a:xfrm>
          <a:prstGeom prst="roundRect">
            <a:avLst>
              <a:gd name="adj" fmla="val 8574"/>
            </a:avLst>
          </a:prstGeom>
          <a:solidFill>
            <a:srgbClr val="D8AFF8"/>
          </a:solidFill>
          <a:ln/>
        </p:spPr>
      </p:sp>
      <p:pic>
        <p:nvPicPr>
          <p:cNvPr id="5" name="Image 1" descr="preencoded.png"/>
          <p:cNvPicPr>
            <a:picLocks noChangeAspect="1"/>
          </p:cNvPicPr>
          <p:nvPr/>
        </p:nvPicPr>
        <p:blipFill>
          <a:blip r:embed="rId4"/>
          <a:stretch>
            <a:fillRect/>
          </a:stretch>
        </p:blipFill>
        <p:spPr>
          <a:xfrm>
            <a:off x="2608778" y="3447455"/>
            <a:ext cx="517088" cy="413742"/>
          </a:xfrm>
          <a:prstGeom prst="rect">
            <a:avLst/>
          </a:prstGeom>
        </p:spPr>
      </p:pic>
      <p:sp>
        <p:nvSpPr>
          <p:cNvPr id="6" name="Text 2"/>
          <p:cNvSpPr/>
          <p:nvPr/>
        </p:nvSpPr>
        <p:spPr>
          <a:xfrm>
            <a:off x="3332678" y="3413284"/>
            <a:ext cx="4495800" cy="517088"/>
          </a:xfrm>
          <a:prstGeom prst="rect">
            <a:avLst/>
          </a:prstGeom>
          <a:noFill/>
          <a:ln/>
        </p:spPr>
        <p:txBody>
          <a:bodyPr wrap="none" rtlCol="0" anchor="t"/>
          <a:lstStyle/>
          <a:p>
            <a:pPr marL="0" indent="0">
              <a:lnSpc>
                <a:spcPts val="4072"/>
              </a:lnSpc>
              <a:buNone/>
            </a:pPr>
            <a:r>
              <a:rPr lang="en-US" sz="3258" b="1" dirty="0">
                <a:solidFill>
                  <a:srgbClr val="000000"/>
                </a:solidFill>
                <a:latin typeface="p22-mackinac-pro" pitchFamily="34" charset="0"/>
                <a:ea typeface="p22-mackinac-pro" pitchFamily="34" charset="-122"/>
                <a:cs typeface="p22-mackinac-pro" pitchFamily="34" charset="-120"/>
              </a:rPr>
              <a:t>Data Cleaning in Excel</a:t>
            </a:r>
            <a:endParaRPr lang="en-US" sz="3258" dirty="0"/>
          </a:p>
        </p:txBody>
      </p:sp>
      <p:sp>
        <p:nvSpPr>
          <p:cNvPr id="7" name="Text 3"/>
          <p:cNvSpPr/>
          <p:nvPr/>
        </p:nvSpPr>
        <p:spPr>
          <a:xfrm>
            <a:off x="2401967" y="4473178"/>
            <a:ext cx="9826466" cy="1323975"/>
          </a:xfrm>
          <a:prstGeom prst="rect">
            <a:avLst/>
          </a:prstGeom>
          <a:noFill/>
          <a:ln/>
        </p:spPr>
        <p:txBody>
          <a:bodyPr wrap="square" rtlCol="0" anchor="t"/>
          <a:lstStyle/>
          <a:p>
            <a:pPr marL="0" indent="0">
              <a:lnSpc>
                <a:spcPts val="2606"/>
              </a:lnSpc>
              <a:buNone/>
            </a:pPr>
            <a:r>
              <a:rPr lang="en-US" sz="1629" dirty="0">
                <a:solidFill>
                  <a:srgbClr val="272525"/>
                </a:solidFill>
                <a:latin typeface="Eudoxus Sans" pitchFamily="34" charset="0"/>
                <a:ea typeface="Eudoxus Sans" pitchFamily="34" charset="-122"/>
                <a:cs typeface="Eudoxus Sans" pitchFamily="34" charset="-120"/>
              </a:rPr>
              <a:t>Data cleaning ensures reliable and accurate data analysis. It removes errors, inconsistencies, and inaccuracies from the dataset, providing high-quality insights. By eliminating data entry errors, addressing inconsistencies, handling missing data, and detecting outliers, data cleaning enhances data quality and improves decision-making. Ultimately, it leads to better business outcomes.</a:t>
            </a:r>
            <a:endParaRPr lang="en-US" sz="1629" dirty="0"/>
          </a:p>
        </p:txBody>
      </p:sp>
      <p:sp>
        <p:nvSpPr>
          <p:cNvPr id="8" name="Shape 4"/>
          <p:cNvSpPr/>
          <p:nvPr/>
        </p:nvSpPr>
        <p:spPr>
          <a:xfrm>
            <a:off x="2401967" y="6029801"/>
            <a:ext cx="4809887" cy="1631394"/>
          </a:xfrm>
          <a:prstGeom prst="roundRect">
            <a:avLst>
              <a:gd name="adj" fmla="val 5706"/>
            </a:avLst>
          </a:prstGeom>
          <a:solidFill>
            <a:srgbClr val="CCEEFF"/>
          </a:solidFill>
          <a:ln w="12859">
            <a:solidFill>
              <a:srgbClr val="99DDFF"/>
            </a:solidFill>
            <a:prstDash val="solid"/>
          </a:ln>
        </p:spPr>
      </p:sp>
      <p:sp>
        <p:nvSpPr>
          <p:cNvPr id="9" name="Text 5"/>
          <p:cNvSpPr/>
          <p:nvPr/>
        </p:nvSpPr>
        <p:spPr>
          <a:xfrm>
            <a:off x="2621637" y="6249472"/>
            <a:ext cx="2119696" cy="530066"/>
          </a:xfrm>
          <a:prstGeom prst="rect">
            <a:avLst/>
          </a:prstGeom>
          <a:solidFill>
            <a:srgbClr val="5E98F1"/>
          </a:solidFill>
          <a:ln/>
        </p:spPr>
        <p:txBody>
          <a:bodyPr wrap="none" rtlCol="0" anchor="t"/>
          <a:lstStyle/>
          <a:p>
            <a:pPr marL="0" indent="0">
              <a:lnSpc>
                <a:spcPts val="2545"/>
              </a:lnSpc>
              <a:buNone/>
            </a:pPr>
            <a:r>
              <a:rPr lang="en-US" sz="2036" b="1" dirty="0">
                <a:solidFill>
                  <a:srgbClr val="272525"/>
                </a:solidFill>
                <a:latin typeface="p22-mackinac-pro" pitchFamily="34" charset="0"/>
                <a:ea typeface="p22-mackinac-pro" pitchFamily="34" charset="-122"/>
                <a:cs typeface="p22-mackinac-pro" pitchFamily="34" charset="-120"/>
              </a:rPr>
              <a:t>Key Findings</a:t>
            </a:r>
            <a:endParaRPr lang="en-US" sz="2036" dirty="0"/>
          </a:p>
        </p:txBody>
      </p:sp>
      <p:sp>
        <p:nvSpPr>
          <p:cNvPr id="10" name="Text 6"/>
          <p:cNvSpPr/>
          <p:nvPr/>
        </p:nvSpPr>
        <p:spPr>
          <a:xfrm>
            <a:off x="2621637" y="6779538"/>
            <a:ext cx="4370546" cy="661988"/>
          </a:xfrm>
          <a:prstGeom prst="rect">
            <a:avLst/>
          </a:prstGeom>
          <a:noFill/>
          <a:ln/>
        </p:spPr>
        <p:txBody>
          <a:bodyPr wrap="square" rtlCol="0" anchor="t"/>
          <a:lstStyle/>
          <a:p>
            <a:pPr marL="0" indent="0">
              <a:lnSpc>
                <a:spcPts val="2606"/>
              </a:lnSpc>
              <a:buNone/>
            </a:pPr>
            <a:r>
              <a:rPr lang="en-US" sz="1629" dirty="0">
                <a:solidFill>
                  <a:srgbClr val="272525"/>
                </a:solidFill>
                <a:latin typeface="Eudoxus Sans" pitchFamily="34" charset="0"/>
                <a:ea typeface="Eudoxus Sans" pitchFamily="34" charset="-122"/>
                <a:cs typeface="Eudoxus Sans" pitchFamily="34" charset="-120"/>
              </a:rPr>
              <a:t>Discover actionable insights from the analysis.</a:t>
            </a:r>
            <a:endParaRPr lang="en-US" sz="1629" dirty="0"/>
          </a:p>
        </p:txBody>
      </p:sp>
      <p:sp>
        <p:nvSpPr>
          <p:cNvPr id="11" name="Shape 7"/>
          <p:cNvSpPr/>
          <p:nvPr/>
        </p:nvSpPr>
        <p:spPr>
          <a:xfrm>
            <a:off x="7418665" y="6029801"/>
            <a:ext cx="4809887" cy="1631394"/>
          </a:xfrm>
          <a:prstGeom prst="roundRect">
            <a:avLst>
              <a:gd name="adj" fmla="val 5706"/>
            </a:avLst>
          </a:prstGeom>
          <a:solidFill>
            <a:srgbClr val="CCEEFF"/>
          </a:solidFill>
          <a:ln w="12859">
            <a:solidFill>
              <a:srgbClr val="99DDFF"/>
            </a:solidFill>
            <a:prstDash val="solid"/>
          </a:ln>
        </p:spPr>
      </p:sp>
      <p:sp>
        <p:nvSpPr>
          <p:cNvPr id="12" name="Text 8"/>
          <p:cNvSpPr/>
          <p:nvPr/>
        </p:nvSpPr>
        <p:spPr>
          <a:xfrm>
            <a:off x="7638335" y="6249472"/>
            <a:ext cx="3148197" cy="530066"/>
          </a:xfrm>
          <a:prstGeom prst="rect">
            <a:avLst/>
          </a:prstGeom>
          <a:solidFill>
            <a:srgbClr val="5E98F1"/>
          </a:solidFill>
          <a:ln/>
        </p:spPr>
        <p:txBody>
          <a:bodyPr wrap="none" rtlCol="0" anchor="t"/>
          <a:lstStyle/>
          <a:p>
            <a:pPr>
              <a:lnSpc>
                <a:spcPts val="2545"/>
              </a:lnSpc>
            </a:pPr>
            <a:r>
              <a:rPr lang="en-US" sz="2036" b="1" dirty="0">
                <a:solidFill>
                  <a:srgbClr val="272525"/>
                </a:solidFill>
                <a:latin typeface="p22-mackinac-pro" pitchFamily="34" charset="0"/>
                <a:ea typeface="p22-mackinac-pro" pitchFamily="34" charset="-122"/>
              </a:rPr>
              <a:t>Industry Implications</a:t>
            </a:r>
          </a:p>
        </p:txBody>
      </p:sp>
      <p:sp>
        <p:nvSpPr>
          <p:cNvPr id="13" name="Text 9"/>
          <p:cNvSpPr/>
          <p:nvPr/>
        </p:nvSpPr>
        <p:spPr>
          <a:xfrm>
            <a:off x="7638336" y="6779538"/>
            <a:ext cx="4370546" cy="661988"/>
          </a:xfrm>
          <a:prstGeom prst="rect">
            <a:avLst/>
          </a:prstGeom>
          <a:noFill/>
          <a:ln/>
        </p:spPr>
        <p:txBody>
          <a:bodyPr wrap="square" rtlCol="0" anchor="t"/>
          <a:lstStyle/>
          <a:p>
            <a:pPr marL="0" indent="0">
              <a:lnSpc>
                <a:spcPts val="2606"/>
              </a:lnSpc>
              <a:buNone/>
            </a:pPr>
            <a:r>
              <a:rPr lang="en-US" sz="1629" dirty="0">
                <a:solidFill>
                  <a:srgbClr val="272525"/>
                </a:solidFill>
                <a:latin typeface="Eudoxus Sans" pitchFamily="34" charset="0"/>
                <a:ea typeface="Eudoxus Sans" pitchFamily="34" charset="-122"/>
                <a:cs typeface="Eudoxus Sans" pitchFamily="34" charset="-120"/>
              </a:rPr>
              <a:t>Explore the transformative effects on the mortgage industry.</a:t>
            </a:r>
            <a:endParaRPr lang="en-US" sz="1629" dirty="0"/>
          </a:p>
        </p:txBody>
      </p:sp>
      <p:pic>
        <p:nvPicPr>
          <p:cNvPr id="14" name="Image 2" descr="preencoded.png"/>
          <p:cNvPicPr>
            <a:picLocks noChangeAspect="1"/>
          </p:cNvPicPr>
          <p:nvPr/>
        </p:nvPicPr>
        <p:blipFill>
          <a:blip r:embed="rId5"/>
          <a:stretch>
            <a:fillRect/>
          </a:stretch>
        </p:blipFill>
        <p:spPr>
          <a:xfrm>
            <a:off x="0" y="0"/>
            <a:ext cx="14630400" cy="284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118533" y="180645"/>
            <a:ext cx="14393333" cy="991314"/>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4742060" y="427554"/>
            <a:ext cx="558073" cy="446458"/>
          </a:xfrm>
          <a:prstGeom prst="rect">
            <a:avLst/>
          </a:prstGeom>
        </p:spPr>
      </p:pic>
      <p:sp>
        <p:nvSpPr>
          <p:cNvPr id="6" name="Text 2"/>
          <p:cNvSpPr/>
          <p:nvPr/>
        </p:nvSpPr>
        <p:spPr>
          <a:xfrm>
            <a:off x="5503332" y="427554"/>
            <a:ext cx="2488525" cy="388858"/>
          </a:xfrm>
          <a:prstGeom prst="rect">
            <a:avLst/>
          </a:prstGeom>
          <a:noFill/>
          <a:ln/>
        </p:spPr>
        <p:txBody>
          <a:bodyPr wrap="none" rtlCol="0" anchor="t"/>
          <a:lstStyle/>
          <a:p>
            <a:pPr marL="0" indent="0">
              <a:lnSpc>
                <a:spcPts val="3062"/>
              </a:lnSpc>
              <a:buNone/>
            </a:pPr>
            <a:r>
              <a:rPr lang="en-US" sz="3600" b="1" dirty="0">
                <a:solidFill>
                  <a:srgbClr val="000000"/>
                </a:solidFill>
                <a:latin typeface="p22-mackinac-pro" pitchFamily="34" charset="0"/>
                <a:ea typeface="p22-mackinac-pro" pitchFamily="34" charset="-122"/>
                <a:cs typeface="p22-mackinac-pro" pitchFamily="34" charset="-120"/>
              </a:rPr>
              <a:t>Text to Columns</a:t>
            </a:r>
            <a:endParaRPr lang="en-US" sz="3600" dirty="0"/>
          </a:p>
        </p:txBody>
      </p:sp>
      <p:sp>
        <p:nvSpPr>
          <p:cNvPr id="7" name="Text 3"/>
          <p:cNvSpPr/>
          <p:nvPr/>
        </p:nvSpPr>
        <p:spPr>
          <a:xfrm>
            <a:off x="296954" y="2426989"/>
            <a:ext cx="5003179" cy="1565473"/>
          </a:xfrm>
          <a:prstGeom prst="rect">
            <a:avLst/>
          </a:prstGeom>
          <a:noFill/>
          <a:ln/>
        </p:spPr>
        <p:txBody>
          <a:bodyPr wrap="square" rtlCol="0" anchor="t"/>
          <a:lstStyle/>
          <a:p>
            <a:pPr marL="457200" indent="-457200" algn="l">
              <a:lnSpc>
                <a:spcPts val="1960"/>
              </a:lnSpc>
              <a:buSzPct val="100000"/>
              <a:buFont typeface="Arial" panose="020B0604020202020204" pitchFamily="34" charset="0"/>
              <a:buChar char="•"/>
            </a:pPr>
            <a:r>
              <a:rPr lang="en-US" sz="2000" dirty="0">
                <a:solidFill>
                  <a:srgbClr val="272525"/>
                </a:solidFill>
                <a:latin typeface="Eudoxus Sans" pitchFamily="34" charset="0"/>
                <a:ea typeface="Eudoxus Sans" pitchFamily="34" charset="-122"/>
                <a:cs typeface="Eudoxus Sans" pitchFamily="34" charset="-120"/>
              </a:rPr>
              <a:t>"</a:t>
            </a:r>
            <a:r>
              <a:rPr lang="en-US" sz="2400" dirty="0">
                <a:solidFill>
                  <a:srgbClr val="272525"/>
                </a:solidFill>
                <a:latin typeface="Eudoxus Sans" pitchFamily="34" charset="0"/>
                <a:ea typeface="Eudoxus Sans" pitchFamily="34" charset="-122"/>
              </a:rPr>
              <a:t>Text to columns" is a feature in Excel that separates data from a single column into multiple columns. This can make data easier to read.</a:t>
            </a:r>
          </a:p>
        </p:txBody>
      </p:sp>
      <p:sp>
        <p:nvSpPr>
          <p:cNvPr id="8" name="Text 4"/>
          <p:cNvSpPr/>
          <p:nvPr/>
        </p:nvSpPr>
        <p:spPr>
          <a:xfrm>
            <a:off x="296954" y="4758267"/>
            <a:ext cx="4833845" cy="1964266"/>
          </a:xfrm>
          <a:prstGeom prst="rect">
            <a:avLst/>
          </a:prstGeom>
          <a:noFill/>
          <a:ln/>
        </p:spPr>
        <p:txBody>
          <a:bodyPr wrap="square" rtlCol="0" anchor="t"/>
          <a:lstStyle/>
          <a:p>
            <a:pPr marL="457200" indent="-457200" algn="l">
              <a:lnSpc>
                <a:spcPts val="1960"/>
              </a:lnSpc>
              <a:buSzPct val="100000"/>
              <a:buFont typeface="Arial" panose="020B0604020202020204" pitchFamily="34" charset="0"/>
              <a:buChar char="•"/>
            </a:pPr>
            <a:r>
              <a:rPr lang="en-US" sz="2400" dirty="0">
                <a:solidFill>
                  <a:srgbClr val="272525"/>
                </a:solidFill>
                <a:latin typeface="Eudoxus Sans" pitchFamily="34" charset="0"/>
                <a:ea typeface="Eudoxus Sans" pitchFamily="34" charset="-122"/>
                <a:cs typeface="Eudoxus Sans" pitchFamily="34" charset="-120"/>
              </a:rPr>
              <a:t>Select the cells, locate the "Text to Columns" tool under the "Data" tab, and select the data type from the menu.</a:t>
            </a:r>
            <a:endParaRPr lang="en-US" sz="2400" dirty="0"/>
          </a:p>
        </p:txBody>
      </p:sp>
      <p:sp>
        <p:nvSpPr>
          <p:cNvPr id="9" name="Text 5"/>
          <p:cNvSpPr/>
          <p:nvPr/>
        </p:nvSpPr>
        <p:spPr>
          <a:xfrm>
            <a:off x="3621167" y="2650927"/>
            <a:ext cx="7388066" cy="248722"/>
          </a:xfrm>
          <a:prstGeom prst="rect">
            <a:avLst/>
          </a:prstGeom>
          <a:noFill/>
          <a:ln/>
        </p:spPr>
        <p:txBody>
          <a:bodyPr wrap="none" rtlCol="0" anchor="t"/>
          <a:lstStyle/>
          <a:p>
            <a:pPr marL="0" indent="0">
              <a:lnSpc>
                <a:spcPts val="1960"/>
              </a:lnSpc>
              <a:buNone/>
            </a:pPr>
            <a:endParaRPr lang="en-US" sz="1225" dirty="0"/>
          </a:p>
        </p:txBody>
      </p:sp>
      <p:pic>
        <p:nvPicPr>
          <p:cNvPr id="10" name="Image 2" descr="preencoded.png"/>
          <p:cNvPicPr>
            <a:picLocks noChangeAspect="1"/>
          </p:cNvPicPr>
          <p:nvPr/>
        </p:nvPicPr>
        <p:blipFill>
          <a:blip r:embed="rId5"/>
          <a:stretch>
            <a:fillRect/>
          </a:stretch>
        </p:blipFill>
        <p:spPr>
          <a:xfrm>
            <a:off x="5503332" y="1412444"/>
            <a:ext cx="9008535" cy="66816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220133" y="178223"/>
            <a:ext cx="14139334" cy="870942"/>
          </a:xfrm>
          <a:prstGeom prst="roundRect">
            <a:avLst>
              <a:gd name="adj" fmla="val 8575"/>
            </a:avLst>
          </a:prstGeom>
          <a:solidFill>
            <a:srgbClr val="5E98F1"/>
          </a:solidFill>
          <a:ln/>
        </p:spPr>
      </p:sp>
      <p:pic>
        <p:nvPicPr>
          <p:cNvPr id="5" name="Image 1" descr="preencoded.png"/>
          <p:cNvPicPr>
            <a:picLocks noChangeAspect="1"/>
          </p:cNvPicPr>
          <p:nvPr/>
        </p:nvPicPr>
        <p:blipFill>
          <a:blip r:embed="rId4"/>
          <a:stretch>
            <a:fillRect/>
          </a:stretch>
        </p:blipFill>
        <p:spPr>
          <a:xfrm>
            <a:off x="4966215" y="481701"/>
            <a:ext cx="414814" cy="331827"/>
          </a:xfrm>
          <a:prstGeom prst="rect">
            <a:avLst/>
          </a:prstGeom>
        </p:spPr>
      </p:pic>
      <p:sp>
        <p:nvSpPr>
          <p:cNvPr id="6" name="Text 2"/>
          <p:cNvSpPr/>
          <p:nvPr/>
        </p:nvSpPr>
        <p:spPr>
          <a:xfrm>
            <a:off x="5593476" y="398595"/>
            <a:ext cx="2655213" cy="414933"/>
          </a:xfrm>
          <a:prstGeom prst="rect">
            <a:avLst/>
          </a:prstGeom>
          <a:noFill/>
          <a:ln/>
        </p:spPr>
        <p:txBody>
          <a:bodyPr wrap="none" rtlCol="0" anchor="t"/>
          <a:lstStyle/>
          <a:p>
            <a:pPr marL="0" indent="0">
              <a:lnSpc>
                <a:spcPts val="3267"/>
              </a:lnSpc>
              <a:buNone/>
            </a:pPr>
            <a:r>
              <a:rPr lang="en-US" sz="4000" b="1" dirty="0">
                <a:solidFill>
                  <a:srgbClr val="000000"/>
                </a:solidFill>
                <a:latin typeface="p22-mackinac-pro" pitchFamily="34" charset="0"/>
                <a:ea typeface="p22-mackinac-pro" pitchFamily="34" charset="-122"/>
                <a:cs typeface="p22-mackinac-pro" pitchFamily="34" charset="-120"/>
              </a:rPr>
              <a:t>Flash Fill</a:t>
            </a:r>
            <a:endParaRPr lang="en-US" sz="4000" dirty="0"/>
          </a:p>
        </p:txBody>
      </p:sp>
      <p:sp>
        <p:nvSpPr>
          <p:cNvPr id="7" name="Text 3"/>
          <p:cNvSpPr/>
          <p:nvPr/>
        </p:nvSpPr>
        <p:spPr>
          <a:xfrm>
            <a:off x="2760133" y="1295274"/>
            <a:ext cx="7958667" cy="389717"/>
          </a:xfrm>
          <a:prstGeom prst="rect">
            <a:avLst/>
          </a:prstGeom>
          <a:noFill/>
          <a:ln/>
        </p:spPr>
        <p:txBody>
          <a:bodyPr wrap="none" rtlCol="0" anchor="t"/>
          <a:lstStyle/>
          <a:p>
            <a:pPr marL="0" indent="0">
              <a:lnSpc>
                <a:spcPts val="2091"/>
              </a:lnSpc>
              <a:buNone/>
            </a:pPr>
            <a:r>
              <a:rPr lang="en-US" sz="2000" dirty="0">
                <a:solidFill>
                  <a:srgbClr val="272525"/>
                </a:solidFill>
                <a:latin typeface="Eudoxus Sans" pitchFamily="34" charset="0"/>
                <a:ea typeface="Eudoxus Sans" pitchFamily="34" charset="-122"/>
                <a:cs typeface="Eudoxus Sans" pitchFamily="34" charset="-120"/>
              </a:rPr>
              <a:t>Flash Fill is </a:t>
            </a:r>
            <a:r>
              <a:rPr lang="en-US" sz="2000" b="1" dirty="0">
                <a:solidFill>
                  <a:srgbClr val="272525"/>
                </a:solidFill>
                <a:latin typeface="Eudoxus Sans" pitchFamily="34" charset="0"/>
                <a:ea typeface="Eudoxus Sans" pitchFamily="34" charset="-122"/>
                <a:cs typeface="Eudoxus Sans" pitchFamily="34" charset="-120"/>
              </a:rPr>
              <a:t>a time saver that can make your data look clean and more readable</a:t>
            </a:r>
            <a:endParaRPr lang="en-US" sz="2000" dirty="0"/>
          </a:p>
        </p:txBody>
      </p:sp>
      <p:pic>
        <p:nvPicPr>
          <p:cNvPr id="8" name="Image 2" descr="preencoded.png"/>
          <p:cNvPicPr>
            <a:picLocks noChangeAspect="1"/>
          </p:cNvPicPr>
          <p:nvPr/>
        </p:nvPicPr>
        <p:blipFill>
          <a:blip r:embed="rId5"/>
          <a:stretch>
            <a:fillRect/>
          </a:stretch>
        </p:blipFill>
        <p:spPr>
          <a:xfrm>
            <a:off x="982383" y="1848551"/>
            <a:ext cx="11632949" cy="62255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a:ln>
            <a:noFill/>
          </a:ln>
          <a:effectLst>
            <a:softEdge rad="112500"/>
          </a:effectLst>
        </p:spPr>
      </p:pic>
      <p:sp>
        <p:nvSpPr>
          <p:cNvPr id="4" name="Shape 1"/>
          <p:cNvSpPr/>
          <p:nvPr/>
        </p:nvSpPr>
        <p:spPr>
          <a:xfrm>
            <a:off x="135467" y="169333"/>
            <a:ext cx="14359466" cy="993605"/>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5030585" y="298795"/>
            <a:ext cx="553442" cy="442753"/>
          </a:xfrm>
          <a:prstGeom prst="rect">
            <a:avLst/>
          </a:prstGeom>
        </p:spPr>
      </p:pic>
      <p:sp>
        <p:nvSpPr>
          <p:cNvPr id="6" name="Text 2"/>
          <p:cNvSpPr/>
          <p:nvPr/>
        </p:nvSpPr>
        <p:spPr>
          <a:xfrm>
            <a:off x="5675564" y="363618"/>
            <a:ext cx="2488525" cy="388858"/>
          </a:xfrm>
          <a:prstGeom prst="rect">
            <a:avLst/>
          </a:prstGeom>
          <a:noFill/>
          <a:ln/>
        </p:spPr>
        <p:txBody>
          <a:bodyPr wrap="none" rtlCol="0" anchor="t"/>
          <a:lstStyle/>
          <a:p>
            <a:pPr marL="0" indent="0">
              <a:lnSpc>
                <a:spcPts val="3062"/>
              </a:lnSpc>
              <a:buNone/>
            </a:pPr>
            <a:r>
              <a:rPr lang="en-US" sz="4000" b="1" dirty="0">
                <a:solidFill>
                  <a:srgbClr val="000000"/>
                </a:solidFill>
                <a:latin typeface="p22-mackinac-pro" pitchFamily="34" charset="0"/>
                <a:ea typeface="p22-mackinac-pro" pitchFamily="34" charset="-122"/>
                <a:cs typeface="p22-mackinac-pro" pitchFamily="34" charset="-120"/>
              </a:rPr>
              <a:t>VLOOKUP</a:t>
            </a:r>
            <a:endParaRPr lang="en-US" sz="4000" dirty="0"/>
          </a:p>
        </p:txBody>
      </p:sp>
      <p:sp>
        <p:nvSpPr>
          <p:cNvPr id="7" name="Text 3"/>
          <p:cNvSpPr/>
          <p:nvPr/>
        </p:nvSpPr>
        <p:spPr>
          <a:xfrm>
            <a:off x="522367" y="1418987"/>
            <a:ext cx="7388066" cy="248722"/>
          </a:xfrm>
          <a:prstGeom prst="rect">
            <a:avLst/>
          </a:prstGeom>
          <a:noFill/>
          <a:ln/>
        </p:spPr>
        <p:txBody>
          <a:bodyPr wrap="none" rtlCol="0" anchor="t"/>
          <a:lstStyle/>
          <a:p>
            <a:pPr marL="0" indent="0">
              <a:lnSpc>
                <a:spcPts val="1960"/>
              </a:lnSpc>
              <a:buNone/>
            </a:pPr>
            <a:r>
              <a:rPr lang="en-US" sz="2800" dirty="0">
                <a:solidFill>
                  <a:srgbClr val="272525"/>
                </a:solidFill>
                <a:latin typeface="Eudoxus Sans" pitchFamily="34" charset="0"/>
                <a:ea typeface="Eudoxus Sans" pitchFamily="34" charset="-122"/>
                <a:cs typeface="Eudoxus Sans" pitchFamily="34" charset="-120"/>
              </a:rPr>
              <a:t>Using VLOOKUP fetch the data searches for and retrieves information from a table of data. </a:t>
            </a:r>
            <a:endParaRPr lang="en-US" sz="2800" dirty="0"/>
          </a:p>
        </p:txBody>
      </p:sp>
      <p:sp>
        <p:nvSpPr>
          <p:cNvPr id="8" name="Text 4"/>
          <p:cNvSpPr/>
          <p:nvPr/>
        </p:nvSpPr>
        <p:spPr>
          <a:xfrm>
            <a:off x="3621167" y="1842611"/>
            <a:ext cx="7388066" cy="248722"/>
          </a:xfrm>
          <a:prstGeom prst="rect">
            <a:avLst/>
          </a:prstGeom>
          <a:noFill/>
          <a:ln/>
        </p:spPr>
        <p:txBody>
          <a:bodyPr wrap="none" rtlCol="0" anchor="t"/>
          <a:lstStyle/>
          <a:p>
            <a:pPr marL="0" indent="0">
              <a:lnSpc>
                <a:spcPts val="1960"/>
              </a:lnSpc>
              <a:buNone/>
            </a:pPr>
            <a:r>
              <a:rPr lang="en-US" sz="2400" dirty="0">
                <a:solidFill>
                  <a:srgbClr val="272525"/>
                </a:solidFill>
                <a:latin typeface="Eudoxus Sans" pitchFamily="34" charset="0"/>
                <a:ea typeface="Eudoxus Sans" pitchFamily="34" charset="-122"/>
                <a:cs typeface="Eudoxus Sans" pitchFamily="34" charset="-120"/>
              </a:rPr>
              <a:t>Formula: =VLOOKUP(A2,Sheet1!$C$1:$E$615,2,0)</a:t>
            </a:r>
            <a:endParaRPr lang="en-US" sz="2400" dirty="0"/>
          </a:p>
        </p:txBody>
      </p:sp>
      <p:pic>
        <p:nvPicPr>
          <p:cNvPr id="9" name="Image 2" descr="preencoded.png"/>
          <p:cNvPicPr>
            <a:picLocks noChangeAspect="1"/>
          </p:cNvPicPr>
          <p:nvPr/>
        </p:nvPicPr>
        <p:blipFill>
          <a:blip r:embed="rId5"/>
          <a:stretch>
            <a:fillRect/>
          </a:stretch>
        </p:blipFill>
        <p:spPr>
          <a:xfrm>
            <a:off x="1927834" y="2658533"/>
            <a:ext cx="9875804" cy="54734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4761"/>
            <a:ext cx="14630400" cy="8229600"/>
          </a:xfrm>
          <a:prstGeom prst="rect">
            <a:avLst/>
          </a:prstGeom>
          <a:ln>
            <a:noFill/>
          </a:ln>
          <a:effectLst>
            <a:softEdge rad="112500"/>
          </a:effectLst>
        </p:spPr>
      </p:pic>
      <p:sp>
        <p:nvSpPr>
          <p:cNvPr id="4" name="Shape 1"/>
          <p:cNvSpPr/>
          <p:nvPr/>
        </p:nvSpPr>
        <p:spPr>
          <a:xfrm>
            <a:off x="316523" y="220133"/>
            <a:ext cx="14173200" cy="1023952"/>
          </a:xfrm>
          <a:prstGeom prst="roundRect">
            <a:avLst>
              <a:gd name="adj" fmla="val 8573"/>
            </a:avLst>
          </a:prstGeom>
          <a:solidFill>
            <a:srgbClr val="5E98F1"/>
          </a:solidFill>
          <a:ln/>
        </p:spPr>
      </p:sp>
      <p:pic>
        <p:nvPicPr>
          <p:cNvPr id="5" name="Image 1" descr="preencoded.png"/>
          <p:cNvPicPr>
            <a:picLocks noChangeAspect="1"/>
          </p:cNvPicPr>
          <p:nvPr/>
        </p:nvPicPr>
        <p:blipFill>
          <a:blip r:embed="rId4"/>
          <a:stretch>
            <a:fillRect/>
          </a:stretch>
        </p:blipFill>
        <p:spPr>
          <a:xfrm>
            <a:off x="5584101" y="569119"/>
            <a:ext cx="388739" cy="310991"/>
          </a:xfrm>
          <a:prstGeom prst="rect">
            <a:avLst/>
          </a:prstGeom>
        </p:spPr>
      </p:pic>
      <p:sp>
        <p:nvSpPr>
          <p:cNvPr id="6" name="Text 2"/>
          <p:cNvSpPr/>
          <p:nvPr/>
        </p:nvSpPr>
        <p:spPr>
          <a:xfrm>
            <a:off x="5689585" y="501570"/>
            <a:ext cx="2488525" cy="565229"/>
          </a:xfrm>
          <a:prstGeom prst="rect">
            <a:avLst/>
          </a:prstGeom>
          <a:noFill/>
          <a:ln/>
        </p:spPr>
        <p:txBody>
          <a:bodyPr wrap="none" rtlCol="0" anchor="t"/>
          <a:lstStyle/>
          <a:p>
            <a:pPr marL="0" indent="0">
              <a:lnSpc>
                <a:spcPts val="3062"/>
              </a:lnSpc>
              <a:buNone/>
            </a:pPr>
            <a:r>
              <a:rPr lang="en-US" sz="4000" b="1" dirty="0">
                <a:solidFill>
                  <a:srgbClr val="000000"/>
                </a:solidFill>
                <a:latin typeface="p22-mackinac-pro" pitchFamily="34" charset="0"/>
                <a:ea typeface="p22-mackinac-pro" pitchFamily="34" charset="-122"/>
                <a:cs typeface="p22-mackinac-pro" pitchFamily="34" charset="-120"/>
              </a:rPr>
              <a:t>   CONCAT</a:t>
            </a:r>
            <a:endParaRPr lang="en-US" sz="4000" dirty="0"/>
          </a:p>
        </p:txBody>
      </p:sp>
      <p:sp>
        <p:nvSpPr>
          <p:cNvPr id="7" name="Text 3"/>
          <p:cNvSpPr/>
          <p:nvPr/>
        </p:nvSpPr>
        <p:spPr>
          <a:xfrm>
            <a:off x="790044" y="1418987"/>
            <a:ext cx="7388066" cy="248722"/>
          </a:xfrm>
          <a:prstGeom prst="rect">
            <a:avLst/>
          </a:prstGeom>
          <a:noFill/>
          <a:ln/>
        </p:spPr>
        <p:txBody>
          <a:bodyPr wrap="none" rtlCol="0" anchor="t"/>
          <a:lstStyle/>
          <a:p>
            <a:pPr marL="0" indent="0">
              <a:lnSpc>
                <a:spcPts val="1960"/>
              </a:lnSpc>
              <a:buNone/>
            </a:pPr>
            <a:r>
              <a:rPr lang="en-US" sz="2800" dirty="0">
                <a:solidFill>
                  <a:srgbClr val="272525"/>
                </a:solidFill>
                <a:latin typeface="Eudoxus Sans" pitchFamily="34" charset="0"/>
                <a:ea typeface="Eudoxus Sans" pitchFamily="34" charset="-122"/>
                <a:cs typeface="Eudoxus Sans" pitchFamily="34" charset="-120"/>
              </a:rPr>
              <a:t>Merge FirstName and LastName to get the Borrower's Fullname using concatenate function.</a:t>
            </a:r>
            <a:endParaRPr lang="en-US" sz="2800" dirty="0"/>
          </a:p>
        </p:txBody>
      </p:sp>
      <p:sp>
        <p:nvSpPr>
          <p:cNvPr id="8" name="Text 4"/>
          <p:cNvSpPr/>
          <p:nvPr/>
        </p:nvSpPr>
        <p:spPr>
          <a:xfrm>
            <a:off x="4641075" y="1842611"/>
            <a:ext cx="4010556" cy="248722"/>
          </a:xfrm>
          <a:prstGeom prst="rect">
            <a:avLst/>
          </a:prstGeom>
          <a:noFill/>
          <a:ln/>
        </p:spPr>
        <p:txBody>
          <a:bodyPr wrap="none" rtlCol="0" anchor="t"/>
          <a:lstStyle/>
          <a:p>
            <a:pPr marL="0" indent="0" algn="l">
              <a:lnSpc>
                <a:spcPts val="1960"/>
              </a:lnSpc>
              <a:buNone/>
            </a:pPr>
            <a:r>
              <a:rPr lang="en-US" sz="2400" dirty="0">
                <a:solidFill>
                  <a:srgbClr val="272525"/>
                </a:solidFill>
                <a:latin typeface="Eudoxus Sans" pitchFamily="34" charset="0"/>
                <a:ea typeface="Eudoxus Sans" pitchFamily="34" charset="-122"/>
                <a:cs typeface="Eudoxus Sans" pitchFamily="34" charset="-120"/>
              </a:rPr>
              <a:t>Formula: =CONCAT(B2," ",C2)</a:t>
            </a:r>
            <a:endParaRPr lang="en-US" sz="2400" dirty="0"/>
          </a:p>
        </p:txBody>
      </p:sp>
      <p:pic>
        <p:nvPicPr>
          <p:cNvPr id="9" name="Image 2" descr="preencoded.png"/>
          <p:cNvPicPr>
            <a:picLocks noChangeAspect="1"/>
          </p:cNvPicPr>
          <p:nvPr/>
        </p:nvPicPr>
        <p:blipFill>
          <a:blip r:embed="rId5"/>
          <a:stretch>
            <a:fillRect/>
          </a:stretch>
        </p:blipFill>
        <p:spPr>
          <a:xfrm>
            <a:off x="3555004" y="2355102"/>
            <a:ext cx="6449378" cy="55907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2288</Words>
  <Application>Microsoft Office PowerPoint</Application>
  <PresentationFormat>Custom</PresentationFormat>
  <Paragraphs>162</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Yogesh Talaskar</cp:lastModifiedBy>
  <cp:revision>108</cp:revision>
  <dcterms:created xsi:type="dcterms:W3CDTF">2023-11-19T04:24:59Z</dcterms:created>
  <dcterms:modified xsi:type="dcterms:W3CDTF">2023-11-19T09:47:57Z</dcterms:modified>
</cp:coreProperties>
</file>